
<file path=[Content_Types].xml><?xml version="1.0" encoding="utf-8"?>
<Types xmlns="http://schemas.openxmlformats.org/package/2006/content-types">
  <Default Extension="png" ContentType="image/png"/>
  <Default Extension="bin" ContentType="application/vnd.openxmlformats-officedocument.oleObject"/>
  <Default Extension="mov" ContentType="video/quicktime"/>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90" r:id="rId5"/>
  </p:sldMasterIdLst>
  <p:notesMasterIdLst>
    <p:notesMasterId r:id="rId53"/>
  </p:notesMasterIdLst>
  <p:handoutMasterIdLst>
    <p:handoutMasterId r:id="rId54"/>
  </p:handoutMasterIdLst>
  <p:sldIdLst>
    <p:sldId id="256" r:id="rId6"/>
    <p:sldId id="337" r:id="rId7"/>
    <p:sldId id="262" r:id="rId8"/>
    <p:sldId id="335" r:id="rId9"/>
    <p:sldId id="279" r:id="rId10"/>
    <p:sldId id="280" r:id="rId11"/>
    <p:sldId id="259" r:id="rId12"/>
    <p:sldId id="321" r:id="rId13"/>
    <p:sldId id="319" r:id="rId14"/>
    <p:sldId id="318" r:id="rId15"/>
    <p:sldId id="323" r:id="rId16"/>
    <p:sldId id="324" r:id="rId17"/>
    <p:sldId id="326" r:id="rId18"/>
    <p:sldId id="327" r:id="rId19"/>
    <p:sldId id="338" r:id="rId20"/>
    <p:sldId id="304" r:id="rId21"/>
    <p:sldId id="325" r:id="rId22"/>
    <p:sldId id="276" r:id="rId23"/>
    <p:sldId id="301" r:id="rId24"/>
    <p:sldId id="360" r:id="rId25"/>
    <p:sldId id="308" r:id="rId26"/>
    <p:sldId id="300" r:id="rId27"/>
    <p:sldId id="361" r:id="rId28"/>
    <p:sldId id="294" r:id="rId29"/>
    <p:sldId id="303" r:id="rId30"/>
    <p:sldId id="339" r:id="rId31"/>
    <p:sldId id="340" r:id="rId32"/>
    <p:sldId id="341" r:id="rId33"/>
    <p:sldId id="342" r:id="rId34"/>
    <p:sldId id="352" r:id="rId35"/>
    <p:sldId id="354" r:id="rId36"/>
    <p:sldId id="329" r:id="rId37"/>
    <p:sldId id="330" r:id="rId38"/>
    <p:sldId id="344" r:id="rId39"/>
    <p:sldId id="345" r:id="rId40"/>
    <p:sldId id="332" r:id="rId41"/>
    <p:sldId id="346" r:id="rId42"/>
    <p:sldId id="347" r:id="rId43"/>
    <p:sldId id="333" r:id="rId44"/>
    <p:sldId id="348" r:id="rId45"/>
    <p:sldId id="359" r:id="rId46"/>
    <p:sldId id="349" r:id="rId47"/>
    <p:sldId id="353" r:id="rId48"/>
    <p:sldId id="299" r:id="rId49"/>
    <p:sldId id="306" r:id="rId50"/>
    <p:sldId id="315" r:id="rId51"/>
    <p:sldId id="272" r:id="rId52"/>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6F82"/>
    <a:srgbClr val="80746E"/>
    <a:srgbClr val="5F7A76"/>
    <a:srgbClr val="725478"/>
    <a:srgbClr val="3D4D59"/>
    <a:srgbClr val="997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0" autoAdjust="0"/>
    <p:restoredTop sz="67054" autoAdjust="0"/>
  </p:normalViewPr>
  <p:slideViewPr>
    <p:cSldViewPr>
      <p:cViewPr varScale="1">
        <p:scale>
          <a:sx n="62" d="100"/>
          <a:sy n="62" d="100"/>
        </p:scale>
        <p:origin x="1752" y="60"/>
      </p:cViewPr>
      <p:guideLst>
        <p:guide orient="horz" pos="2160"/>
        <p:guide orient="horz" pos="3840"/>
        <p:guide pos="3840"/>
        <p:guide pos="384"/>
        <p:guide pos="7296"/>
        <p:guide orient="horz" pos="9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99" d="100"/>
          <a:sy n="99" d="100"/>
        </p:scale>
        <p:origin x="427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t>7/16/2019</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vl1pPr>
          </a:lstStyle>
          <a:p>
            <a:endParaRPr/>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vl1pPr>
          </a:lstStyle>
          <a:p>
            <a:fld id="{5BFEAE42-E3FE-4405-B7FC-4425D05B92A0}" type="slidenum">
              <a:rPr/>
              <a:pPr/>
              <a:t>‹#›</a:t>
            </a:fld>
            <a:endParaRPr/>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desandbox.io/u/grommetux/sandbox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desandbox.io/u/grommetux/sandbox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eveloper.hpe.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eveloper.hpe.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dhat.com/en/topics/cloud-computing/what-is-public-cloud?intcmp=701f2000000RQykAA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2.grommet.io/"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kubernetes.io/docs/reference/glossary/?all=true#term-managed-servic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kubernetes.io/docs/reference/glossary/?all=true#term-service-broker"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kubernetes.io/docs/concepts/storage/volume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kubernetes.io/docs/concepts/configuration/secre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2.grommet.io/skiplink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orybook.grommet.io/?path=/story/stack--simple-stack" TargetMode="External"/><Relationship Id="rId7" Type="http://schemas.openxmlformats.org/officeDocument/2006/relationships/hyperlink" Target="https://v2.grommet.io/stack"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v2.grommet.io/layer" TargetMode="External"/><Relationship Id="rId5" Type="http://schemas.openxmlformats.org/officeDocument/2006/relationships/hyperlink" Target="https://v2.grommet.io/grid" TargetMode="External"/><Relationship Id="rId4" Type="http://schemas.openxmlformats.org/officeDocument/2006/relationships/hyperlink" Target="https://codesandbox.io/s/github/grommet/grommet-sandbox?initialpath=stack&amp;module=/src/Stack.j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2.grommet.io/butto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v2.grommet.io/tabs" TargetMode="External"/><Relationship Id="rId5" Type="http://schemas.openxmlformats.org/officeDocument/2006/relationships/hyperlink" Target="https://v2.grommet.io/menu" TargetMode="External"/><Relationship Id="rId4" Type="http://schemas.openxmlformats.org/officeDocument/2006/relationships/hyperlink" Target="https://v2.grommet.io/anch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a:t>
            </a:fld>
            <a:endParaRPr lang="en-US"/>
          </a:p>
        </p:txBody>
      </p:sp>
    </p:spTree>
    <p:extLst>
      <p:ext uri="{BB962C8B-B14F-4D97-AF65-F5344CB8AC3E}">
        <p14:creationId xmlns:p14="http://schemas.microsoft.com/office/powerpoint/2010/main" val="4080398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indent="0">
              <a:buFont typeface="Arial" charset="0"/>
              <a:buNone/>
            </a:pPr>
            <a:r>
              <a:rPr lang="en-US" b="1" dirty="0" err="1" smtClean="0"/>
              <a:t>Visualizations:</a:t>
            </a:r>
            <a:r>
              <a:rPr lang="en-US" dirty="0" err="1" smtClean="0">
                <a:latin typeface="MetricHPE" charset="0"/>
                <a:ea typeface="MetricHPE" charset="0"/>
                <a:cs typeface="MetricHPE" charset="0"/>
              </a:rPr>
              <a:t>Calendar</a:t>
            </a:r>
            <a:r>
              <a:rPr lang="en-US" dirty="0" smtClean="0">
                <a:latin typeface="MetricHPE" charset="0"/>
                <a:ea typeface="MetricHPE" charset="0"/>
                <a:cs typeface="MetricHPE" charset="0"/>
              </a:rPr>
              <a:t> of days in months</a:t>
            </a:r>
          </a:p>
          <a:p>
            <a:pPr marL="0" indent="0">
              <a:buFont typeface="Arial" charset="0"/>
              <a:buNone/>
            </a:pPr>
            <a:r>
              <a:rPr lang="en-US" dirty="0" smtClean="0">
                <a:latin typeface="MetricHPE" charset="0"/>
                <a:ea typeface="MetricHPE" charset="0"/>
                <a:cs typeface="MetricHPE" charset="0"/>
              </a:rPr>
              <a:t>	Can be used to select</a:t>
            </a:r>
          </a:p>
          <a:p>
            <a:pPr marL="960120" lvl="4" indent="0">
              <a:buFont typeface="Arial" charset="0"/>
              <a:buNone/>
            </a:pPr>
            <a:r>
              <a:rPr lang="en-US" sz="1550" dirty="0" smtClean="0">
                <a:solidFill>
                  <a:schemeClr val="bg1"/>
                </a:solidFill>
                <a:latin typeface="MetricHPE" charset="0"/>
                <a:ea typeface="MetricHPE" charset="0"/>
                <a:cs typeface="MetricHPE" charset="0"/>
              </a:rPr>
              <a:t>	a single date</a:t>
            </a:r>
          </a:p>
          <a:p>
            <a:pPr marL="960120" lvl="4" indent="0">
              <a:buFont typeface="Arial" charset="0"/>
              <a:buNone/>
            </a:pPr>
            <a:r>
              <a:rPr lang="en-US" sz="1550" dirty="0" smtClean="0">
                <a:solidFill>
                  <a:schemeClr val="bg1"/>
                </a:solidFill>
                <a:latin typeface="MetricHPE" charset="0"/>
                <a:ea typeface="MetricHPE" charset="0"/>
                <a:cs typeface="MetricHPE" charset="0"/>
              </a:rPr>
              <a:t>	a range of dates</a:t>
            </a:r>
          </a:p>
          <a:p>
            <a:pPr marL="960120" lvl="4" indent="0">
              <a:buFont typeface="Arial" charset="0"/>
              <a:buNone/>
            </a:pPr>
            <a:r>
              <a:rPr lang="en-US" sz="1550" dirty="0" smtClean="0">
                <a:solidFill>
                  <a:schemeClr val="bg1"/>
                </a:solidFill>
                <a:latin typeface="MetricHPE" charset="0"/>
                <a:ea typeface="MetricHPE" charset="0"/>
                <a:cs typeface="MetricHPE" charset="0"/>
              </a:rPr>
              <a:t>	multiple</a:t>
            </a:r>
          </a:p>
          <a:p>
            <a:pPr marL="457200" lvl="1" indent="0">
              <a:buFont typeface="Arial" charset="0"/>
              <a:buNone/>
            </a:pPr>
            <a:endParaRPr lang="en-US" sz="1800" dirty="0" smtClean="0">
              <a:solidFill>
                <a:schemeClr val="bg1"/>
              </a:solidFill>
              <a:latin typeface="MetricHPE" charset="0"/>
              <a:ea typeface="MetricHPE" charset="0"/>
              <a:cs typeface="MetricHPE" charset="0"/>
            </a:endParaRPr>
          </a:p>
          <a:p>
            <a:pPr marL="0" indent="0">
              <a:buFont typeface="Arial" charset="0"/>
              <a:buNone/>
            </a:pPr>
            <a:r>
              <a:rPr lang="en-US" b="1" dirty="0" smtClean="0">
                <a:latin typeface="MetricHPE" charset="0"/>
                <a:ea typeface="MetricHPE" charset="0"/>
                <a:cs typeface="MetricHPE" charset="0"/>
              </a:rPr>
              <a:t>Chart: 	</a:t>
            </a:r>
            <a:r>
              <a:rPr lang="en-US" b="0" dirty="0" smtClean="0">
                <a:latin typeface="MetricHPE" charset="0"/>
                <a:ea typeface="MetricHPE" charset="0"/>
                <a:cs typeface="MetricHPE" charset="0"/>
              </a:rPr>
              <a:t>A</a:t>
            </a:r>
            <a:r>
              <a:rPr lang="en-US" sz="1100" b="0" i="0" kern="1200" dirty="0" smtClean="0">
                <a:solidFill>
                  <a:schemeClr val="tx1"/>
                </a:solidFill>
                <a:effectLst/>
                <a:latin typeface="+mn-lt"/>
                <a:ea typeface="+mn-ea"/>
                <a:cs typeface="+mn-cs"/>
              </a:rPr>
              <a:t> graphical chart</a:t>
            </a:r>
          </a:p>
          <a:p>
            <a:pPr marL="0" indent="0">
              <a:buFont typeface="Arial" panose="020B0604020202020204" pitchFamily="34" charset="0"/>
              <a:buNone/>
            </a:pPr>
            <a:r>
              <a:rPr lang="en-US" sz="1100" b="1" i="0" kern="1200" baseline="0" dirty="0" smtClean="0">
                <a:solidFill>
                  <a:schemeClr val="tx1"/>
                </a:solidFill>
                <a:effectLst/>
                <a:latin typeface="+mn-lt"/>
                <a:ea typeface="+mn-ea"/>
                <a:cs typeface="+mn-cs"/>
              </a:rPr>
              <a:t>Meter:	</a:t>
            </a:r>
            <a:r>
              <a:rPr lang="en-US" sz="1100" b="0" i="0" kern="1200" baseline="0" dirty="0" smtClean="0">
                <a:solidFill>
                  <a:schemeClr val="tx1"/>
                </a:solidFill>
                <a:effectLst/>
                <a:latin typeface="+mn-lt"/>
                <a:ea typeface="+mn-ea"/>
                <a:cs typeface="+mn-cs"/>
              </a:rPr>
              <a:t>A</a:t>
            </a:r>
            <a:r>
              <a:rPr lang="en-US" sz="1100" b="0" i="0" kern="1200" dirty="0" smtClean="0">
                <a:solidFill>
                  <a:schemeClr val="tx1"/>
                </a:solidFill>
                <a:effectLst/>
                <a:latin typeface="+mn-lt"/>
                <a:ea typeface="+mn-ea"/>
                <a:cs typeface="+mn-cs"/>
              </a:rPr>
              <a:t> graphical meter</a:t>
            </a:r>
            <a:endParaRPr lang="en-US" sz="1100" b="1"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100" b="1" i="0" kern="1200" baseline="0" dirty="0" err="1" smtClean="0">
                <a:solidFill>
                  <a:schemeClr val="tx1"/>
                </a:solidFill>
                <a:effectLst/>
                <a:latin typeface="+mn-lt"/>
                <a:ea typeface="+mn-ea"/>
                <a:cs typeface="+mn-cs"/>
              </a:rPr>
              <a:t>WorldMap</a:t>
            </a:r>
            <a:r>
              <a:rPr lang="en-US" sz="1100" b="1" i="0" kern="1200" baseline="0" dirty="0" smtClean="0">
                <a:solidFill>
                  <a:schemeClr val="tx1"/>
                </a:solidFill>
                <a:effectLst/>
                <a:latin typeface="+mn-lt"/>
                <a:ea typeface="+mn-ea"/>
                <a:cs typeface="+mn-cs"/>
              </a:rPr>
              <a:t>: 	</a:t>
            </a:r>
            <a:r>
              <a:rPr lang="en-US" sz="1100" b="0" i="0" kern="1200" baseline="0" dirty="0" smtClean="0">
                <a:solidFill>
                  <a:schemeClr val="tx1"/>
                </a:solidFill>
                <a:effectLst/>
                <a:latin typeface="+mn-lt"/>
                <a:ea typeface="+mn-ea"/>
                <a:cs typeface="+mn-cs"/>
              </a:rPr>
              <a:t>A</a:t>
            </a:r>
            <a:r>
              <a:rPr lang="en-US" sz="1100" b="0" i="0" kern="1200" dirty="0" smtClean="0">
                <a:solidFill>
                  <a:schemeClr val="tx1"/>
                </a:solidFill>
                <a:effectLst/>
                <a:latin typeface="+mn-lt"/>
                <a:ea typeface="+mn-ea"/>
                <a:cs typeface="+mn-cs"/>
              </a:rPr>
              <a:t> map of the world, or a continent</a:t>
            </a:r>
          </a:p>
          <a:p>
            <a:pPr marL="0" indent="0">
              <a:buFont typeface="Arial" panose="020B0604020202020204" pitchFamily="34" charset="0"/>
              <a:buNone/>
            </a:pPr>
            <a:r>
              <a:rPr lang="en-US" sz="1100" b="0" i="0" kern="1200" dirty="0" smtClean="0">
                <a:solidFill>
                  <a:schemeClr val="tx1"/>
                </a:solidFill>
                <a:effectLst/>
                <a:latin typeface="+mn-lt"/>
                <a:ea typeface="+mn-ea"/>
                <a:cs typeface="+mn-cs"/>
              </a:rPr>
              <a:t>Clock, Data table, table, Diagram, Distribution and more</a:t>
            </a:r>
            <a:r>
              <a:rPr lang="en-US" sz="1100" b="0" i="0" kern="1200" baseline="0" dirty="0" smtClean="0">
                <a:solidFill>
                  <a:schemeClr val="tx1"/>
                </a:solidFill>
                <a:effectLst/>
                <a:latin typeface="+mn-lt"/>
                <a:ea typeface="+mn-ea"/>
                <a:cs typeface="+mn-cs"/>
              </a:rPr>
              <a:t> ..we have all sorts of other components available but I should only few for taking the time we have in to consideration.</a:t>
            </a:r>
          </a:p>
          <a:p>
            <a:pPr marL="0" indent="0">
              <a:buFont typeface="Arial" panose="020B0604020202020204" pitchFamily="34" charset="0"/>
              <a:buNone/>
            </a:pPr>
            <a:r>
              <a:rPr lang="en-US" sz="1100" b="1" i="0" kern="1200" baseline="0" dirty="0" smtClean="0">
                <a:solidFill>
                  <a:schemeClr val="tx1"/>
                </a:solidFill>
                <a:effectLst/>
                <a:latin typeface="+mn-lt"/>
                <a:ea typeface="+mn-ea"/>
                <a:cs typeface="+mn-cs"/>
              </a:rPr>
              <a:t>Utilities </a:t>
            </a:r>
            <a:r>
              <a:rPr lang="en-US" sz="1100" b="0" i="0" kern="1200" baseline="0" dirty="0" smtClean="0">
                <a:solidFill>
                  <a:schemeClr val="tx1"/>
                </a:solidFill>
                <a:effectLst/>
                <a:latin typeface="+mn-lt"/>
                <a:ea typeface="+mn-ea"/>
                <a:cs typeface="+mn-cs"/>
              </a:rPr>
              <a:t>Skip Links, Announce Context, Collapsible, Grommet, Key board, Responsive text, theme context.</a:t>
            </a:r>
            <a:endParaRPr lang="en-US" sz="1100" b="1"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100" b="1" i="0" kern="1200" baseline="0" dirty="0" smtClean="0">
                <a:solidFill>
                  <a:schemeClr val="tx1"/>
                </a:solidFill>
                <a:effectLst/>
                <a:latin typeface="+mn-lt"/>
                <a:ea typeface="+mn-ea"/>
                <a:cs typeface="+mn-cs"/>
              </a:rPr>
              <a:t>Media </a:t>
            </a:r>
            <a:r>
              <a:rPr lang="en-US" sz="1100" b="0" i="0" kern="1200" baseline="0" dirty="0" smtClean="0">
                <a:solidFill>
                  <a:schemeClr val="tx1"/>
                </a:solidFill>
                <a:effectLst/>
                <a:latin typeface="+mn-lt"/>
                <a:ea typeface="+mn-ea"/>
                <a:cs typeface="+mn-cs"/>
              </a:rPr>
              <a:t>video, image, carousel</a:t>
            </a:r>
          </a:p>
          <a:p>
            <a:pPr marL="0" indent="0">
              <a:buFont typeface="Arial" panose="020B0604020202020204" pitchFamily="34" charset="0"/>
              <a:buNone/>
            </a:pPr>
            <a:r>
              <a:rPr lang="en-US" sz="1100" b="1" i="0" kern="1200" baseline="0" dirty="0" smtClean="0">
                <a:solidFill>
                  <a:schemeClr val="tx1"/>
                </a:solidFill>
                <a:effectLst/>
                <a:latin typeface="+mn-lt"/>
                <a:ea typeface="+mn-ea"/>
                <a:cs typeface="+mn-cs"/>
              </a:rPr>
              <a:t>Input</a:t>
            </a:r>
          </a:p>
          <a:p>
            <a:pPr marL="0" indent="0">
              <a:buFont typeface="Arial" panose="020B0604020202020204" pitchFamily="34" charset="0"/>
              <a:buNone/>
            </a:pPr>
            <a:r>
              <a:rPr lang="en-US" sz="1100" b="1" i="0" kern="1200" baseline="0" dirty="0" smtClean="0">
                <a:solidFill>
                  <a:schemeClr val="tx1"/>
                </a:solidFill>
                <a:effectLst/>
                <a:latin typeface="+mn-lt"/>
                <a:ea typeface="+mn-ea"/>
                <a:cs typeface="+mn-cs"/>
              </a:rPr>
              <a:t>Colors</a:t>
            </a:r>
            <a:endParaRPr lang="en-US" b="1" dirty="0" smtClean="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10</a:t>
            </a:fld>
            <a:endParaRPr lang="en-US"/>
          </a:p>
        </p:txBody>
      </p:sp>
    </p:spTree>
    <p:extLst>
      <p:ext uri="{BB962C8B-B14F-4D97-AF65-F5344CB8AC3E}">
        <p14:creationId xmlns:p14="http://schemas.microsoft.com/office/powerpoint/2010/main" val="4260285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11</a:t>
            </a:fld>
            <a:endParaRPr lang="en-US"/>
          </a:p>
        </p:txBody>
      </p:sp>
    </p:spTree>
    <p:extLst>
      <p:ext uri="{BB962C8B-B14F-4D97-AF65-F5344CB8AC3E}">
        <p14:creationId xmlns:p14="http://schemas.microsoft.com/office/powerpoint/2010/main" val="224584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t>https://storybook.grommet.io/</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12</a:t>
            </a:fld>
            <a:endParaRPr lang="en-US"/>
          </a:p>
        </p:txBody>
      </p:sp>
    </p:spTree>
    <p:extLst>
      <p:ext uri="{BB962C8B-B14F-4D97-AF65-F5344CB8AC3E}">
        <p14:creationId xmlns:p14="http://schemas.microsoft.com/office/powerpoint/2010/main" val="2743549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hlinkClick r:id="rId3"/>
              </a:rPr>
              <a:t>https://codesandbox.io/u/grommetux/sandboxes</a:t>
            </a:r>
            <a:endParaRPr lang="en-US" dirty="0" smtClean="0"/>
          </a:p>
          <a:p>
            <a:endParaRPr lang="en-US" dirty="0" smtClean="0"/>
          </a:p>
          <a:p>
            <a:r>
              <a:rPr lang="en-US" dirty="0" smtClean="0"/>
              <a:t>It’s a grommet code sandbox</a:t>
            </a:r>
            <a:r>
              <a:rPr lang="en-US" baseline="0" dirty="0" smtClean="0"/>
              <a:t> </a:t>
            </a:r>
            <a:r>
              <a:rPr lang="en-US" dirty="0" smtClean="0"/>
              <a:t>play ground for each component</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13</a:t>
            </a:fld>
            <a:endParaRPr lang="en-US"/>
          </a:p>
        </p:txBody>
      </p:sp>
    </p:spTree>
    <p:extLst>
      <p:ext uri="{BB962C8B-B14F-4D97-AF65-F5344CB8AC3E}">
        <p14:creationId xmlns:p14="http://schemas.microsoft.com/office/powerpoint/2010/main" val="250186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hlinkClick r:id="rId3"/>
              </a:rPr>
              <a:t>https://codesandbox.io/u/grommetux/sandboxes</a:t>
            </a:r>
            <a:endParaRPr lang="en-US" dirty="0" smtClean="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14</a:t>
            </a:fld>
            <a:endParaRPr lang="en-US"/>
          </a:p>
        </p:txBody>
      </p:sp>
    </p:spTree>
    <p:extLst>
      <p:ext uri="{BB962C8B-B14F-4D97-AF65-F5344CB8AC3E}">
        <p14:creationId xmlns:p14="http://schemas.microsoft.com/office/powerpoint/2010/main" val="3882428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hlinkClick r:id="rId3"/>
              </a:rPr>
              <a:t>https://developer.hpe.com/</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16</a:t>
            </a:fld>
            <a:endParaRPr lang="en-US"/>
          </a:p>
        </p:txBody>
      </p:sp>
    </p:spTree>
    <p:extLst>
      <p:ext uri="{BB962C8B-B14F-4D97-AF65-F5344CB8AC3E}">
        <p14:creationId xmlns:p14="http://schemas.microsoft.com/office/powerpoint/2010/main" val="3091569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hlinkClick r:id="rId3"/>
              </a:rPr>
              <a:t>https://developer.hpe.com/</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17</a:t>
            </a:fld>
            <a:endParaRPr lang="en-US"/>
          </a:p>
        </p:txBody>
      </p:sp>
    </p:spTree>
    <p:extLst>
      <p:ext uri="{BB962C8B-B14F-4D97-AF65-F5344CB8AC3E}">
        <p14:creationId xmlns:p14="http://schemas.microsoft.com/office/powerpoint/2010/main" val="114230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285750" indent="-285750">
              <a:buFont typeface="Arial" charset="0"/>
              <a:buChar char="•"/>
            </a:pPr>
            <a:r>
              <a:rPr lang="en-US" sz="1100" dirty="0" smtClean="0">
                <a:latin typeface="MetricHPE" charset="0"/>
                <a:ea typeface="MetricHPE" charset="0"/>
                <a:cs typeface="MetricHPE" charset="0"/>
              </a:rPr>
              <a:t>Growing since </a:t>
            </a:r>
            <a:r>
              <a:rPr lang="en-US" sz="1100" b="1" dirty="0" smtClean="0">
                <a:latin typeface="MetricHPE" charset="0"/>
                <a:ea typeface="MetricHPE" charset="0"/>
                <a:cs typeface="MetricHPE" charset="0"/>
              </a:rPr>
              <a:t>Discover 2015</a:t>
            </a:r>
          </a:p>
          <a:p>
            <a:pPr marL="285750" indent="-285750">
              <a:buFont typeface="Arial" charset="0"/>
              <a:buChar char="•"/>
            </a:pPr>
            <a:r>
              <a:rPr lang="en-US" sz="1100" dirty="0" smtClean="0">
                <a:latin typeface="MetricHPE" charset="0"/>
                <a:ea typeface="MetricHPE" charset="0"/>
                <a:cs typeface="MetricHPE" charset="0"/>
              </a:rPr>
              <a:t>Vibrant Slack community with over </a:t>
            </a:r>
            <a:r>
              <a:rPr lang="en-US" sz="1100" b="1" dirty="0" smtClean="0">
                <a:latin typeface="MetricHPE" charset="0"/>
                <a:ea typeface="MetricHPE" charset="0"/>
                <a:cs typeface="MetricHPE" charset="0"/>
              </a:rPr>
              <a:t>2,400 members</a:t>
            </a:r>
          </a:p>
          <a:p>
            <a:pPr marL="285750" indent="-285750">
              <a:buFont typeface="Arial" charset="0"/>
              <a:buChar char="•"/>
            </a:pPr>
            <a:r>
              <a:rPr lang="en-US" sz="1100" dirty="0" smtClean="0">
                <a:latin typeface="MetricHPE" charset="0"/>
                <a:ea typeface="MetricHPE" charset="0"/>
                <a:cs typeface="MetricHPE" charset="0"/>
              </a:rPr>
              <a:t>Grommet organization has </a:t>
            </a:r>
            <a:r>
              <a:rPr lang="en-US" sz="1100" b="1" dirty="0" smtClean="0">
                <a:latin typeface="MetricHPE" charset="0"/>
                <a:ea typeface="MetricHPE" charset="0"/>
                <a:cs typeface="MetricHPE" charset="0"/>
              </a:rPr>
              <a:t>80+ supporting libraries</a:t>
            </a:r>
          </a:p>
          <a:p>
            <a:pPr marL="285750" indent="-285750">
              <a:buFont typeface="Arial" charset="0"/>
              <a:buChar char="•"/>
            </a:pPr>
            <a:r>
              <a:rPr lang="en-US" sz="1100" dirty="0" smtClean="0">
                <a:latin typeface="MetricHPE" charset="0"/>
                <a:ea typeface="MetricHPE" charset="0"/>
                <a:cs typeface="MetricHPE" charset="0"/>
              </a:rPr>
              <a:t>In 2017 Grommet received </a:t>
            </a:r>
            <a:r>
              <a:rPr lang="en-US" sz="1100" b="1" dirty="0" smtClean="0">
                <a:latin typeface="MetricHPE" charset="0"/>
                <a:ea typeface="MetricHPE" charset="0"/>
                <a:cs typeface="MetricHPE" charset="0"/>
              </a:rPr>
              <a:t>140k downloads</a:t>
            </a:r>
          </a:p>
          <a:p>
            <a:pPr marL="285750" indent="-285750">
              <a:buFont typeface="Arial" charset="0"/>
              <a:buChar char="•"/>
            </a:pPr>
            <a:r>
              <a:rPr lang="en-US" sz="1100" b="1" dirty="0" smtClean="0">
                <a:latin typeface="MetricHPE" charset="0"/>
                <a:ea typeface="MetricHPE" charset="0"/>
                <a:cs typeface="MetricHPE" charset="0"/>
              </a:rPr>
              <a:t>300k downloads </a:t>
            </a:r>
            <a:r>
              <a:rPr lang="en-US" sz="1100" dirty="0" smtClean="0">
                <a:latin typeface="MetricHPE" charset="0"/>
                <a:ea typeface="MetricHPE" charset="0"/>
                <a:cs typeface="MetricHPE" charset="0"/>
              </a:rPr>
              <a:t>in 2018 (Grommet and Grommet icons)</a:t>
            </a:r>
          </a:p>
          <a:p>
            <a:pPr marL="285750" indent="-285750">
              <a:buFont typeface="Arial" charset="0"/>
              <a:buChar char="•"/>
            </a:pPr>
            <a:r>
              <a:rPr lang="en-US" sz="1100" b="1" dirty="0" smtClean="0">
                <a:latin typeface="MetricHPE" charset="0"/>
                <a:ea typeface="MetricHPE" charset="0"/>
                <a:cs typeface="MetricHPE" charset="0"/>
              </a:rPr>
              <a:t>600k downloads </a:t>
            </a:r>
            <a:r>
              <a:rPr lang="en-US" sz="1100" dirty="0" smtClean="0">
                <a:latin typeface="MetricHPE" charset="0"/>
                <a:ea typeface="MetricHPE" charset="0"/>
                <a:cs typeface="MetricHPE" charset="0"/>
              </a:rPr>
              <a:t>in 2019 (Grommet and Grommet icons)</a:t>
            </a:r>
          </a:p>
          <a:p>
            <a:pPr marL="285750" indent="-285750">
              <a:buFont typeface="Arial" charset="0"/>
              <a:buChar char="•"/>
            </a:pPr>
            <a:r>
              <a:rPr lang="en-US" sz="1100" dirty="0" smtClean="0">
                <a:latin typeface="MetricHPE" charset="0"/>
                <a:ea typeface="MetricHPE" charset="0"/>
                <a:cs typeface="MetricHPE" charset="0"/>
              </a:rPr>
              <a:t>Over </a:t>
            </a:r>
            <a:r>
              <a:rPr lang="en-US" sz="1100" b="1" dirty="0" smtClean="0">
                <a:latin typeface="MetricHPE" charset="0"/>
                <a:ea typeface="MetricHPE" charset="0"/>
                <a:cs typeface="MetricHPE" charset="0"/>
              </a:rPr>
              <a:t>5,500 </a:t>
            </a:r>
            <a:r>
              <a:rPr lang="en-US" sz="1100" b="1" dirty="0" err="1" smtClean="0">
                <a:latin typeface="MetricHPE" charset="0"/>
                <a:ea typeface="MetricHPE" charset="0"/>
                <a:cs typeface="MetricHPE" charset="0"/>
              </a:rPr>
              <a:t>Github</a:t>
            </a:r>
            <a:r>
              <a:rPr lang="en-US" sz="1100" b="1" dirty="0" smtClean="0">
                <a:latin typeface="MetricHPE" charset="0"/>
                <a:ea typeface="MetricHPE" charset="0"/>
                <a:cs typeface="MetricHPE" charset="0"/>
              </a:rPr>
              <a:t> stars</a:t>
            </a:r>
          </a:p>
          <a:p>
            <a:pPr marL="285750" indent="-285750">
              <a:buFont typeface="Arial" charset="0"/>
              <a:buChar char="•"/>
            </a:pPr>
            <a:r>
              <a:rPr lang="en-US" sz="1100" dirty="0" smtClean="0">
                <a:latin typeface="MetricHPE" charset="0"/>
                <a:ea typeface="MetricHPE" charset="0"/>
                <a:cs typeface="MetricHPE" charset="0"/>
              </a:rPr>
              <a:t>Commits from over </a:t>
            </a:r>
            <a:r>
              <a:rPr lang="en-US" sz="1100" b="1" dirty="0" smtClean="0">
                <a:latin typeface="MetricHPE" charset="0"/>
                <a:ea typeface="MetricHPE" charset="0"/>
                <a:cs typeface="MetricHPE" charset="0"/>
              </a:rPr>
              <a:t>165 individual contributors</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18</a:t>
            </a:fld>
            <a:endParaRPr lang="en-US"/>
          </a:p>
        </p:txBody>
      </p:sp>
    </p:spTree>
    <p:extLst>
      <p:ext uri="{BB962C8B-B14F-4D97-AF65-F5344CB8AC3E}">
        <p14:creationId xmlns:p14="http://schemas.microsoft.com/office/powerpoint/2010/main" val="1450489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t>Grommet.io</a:t>
            </a:r>
          </a:p>
          <a:p>
            <a:r>
              <a:rPr lang="en-US" dirty="0" smtClean="0"/>
              <a:t>Github.com/grommet</a:t>
            </a:r>
          </a:p>
          <a:p>
            <a:r>
              <a:rPr lang="en-US" dirty="0" smtClean="0"/>
              <a:t>Slackin.grommet.io</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19</a:t>
            </a:fld>
            <a:endParaRPr lang="en-US"/>
          </a:p>
        </p:txBody>
      </p:sp>
    </p:spTree>
    <p:extLst>
      <p:ext uri="{BB962C8B-B14F-4D97-AF65-F5344CB8AC3E}">
        <p14:creationId xmlns:p14="http://schemas.microsoft.com/office/powerpoint/2010/main" val="453600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Ok, now that I’ve covered the basics of what Grommet</a:t>
            </a:r>
            <a:r>
              <a:rPr lang="en-US" baseline="0" dirty="0" smtClean="0"/>
              <a:t> is? It’s components and who is using it. D</a:t>
            </a:r>
            <a:r>
              <a:rPr lang="en-US" dirty="0" smtClean="0"/>
              <a:t>oes anyone have any questions before I move</a:t>
            </a:r>
            <a:r>
              <a:rPr lang="en-US" baseline="0" dirty="0" smtClean="0"/>
              <a:t> forward</a:t>
            </a:r>
            <a:r>
              <a:rPr lang="en-US" dirty="0" smtClean="0"/>
              <a:t>?</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20</a:t>
            </a:fld>
            <a:endParaRPr lang="en-US"/>
          </a:p>
        </p:txBody>
      </p:sp>
    </p:spTree>
    <p:extLst>
      <p:ext uri="{BB962C8B-B14F-4D97-AF65-F5344CB8AC3E}">
        <p14:creationId xmlns:p14="http://schemas.microsoft.com/office/powerpoint/2010/main" val="380465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Today we’ll be discussing the HPE Open</a:t>
            </a:r>
            <a:r>
              <a:rPr lang="en-US" baseline="0" dirty="0" smtClean="0"/>
              <a:t> Source UI component Grommet, it’s components, storybook and who is using it. Also we will be discussing </a:t>
            </a:r>
            <a:r>
              <a:rPr lang="en-US" dirty="0" smtClean="0"/>
              <a:t>Open Service Broker API, where it comes from, and why it’s useful, and implementation of the OSB API. Then we’ll briefly cover </a:t>
            </a:r>
            <a:r>
              <a:rPr lang="en-US" dirty="0" err="1" smtClean="0"/>
              <a:t>Kube’s</a:t>
            </a:r>
            <a:r>
              <a:rPr lang="en-US" dirty="0" smtClean="0"/>
              <a:t> service catalog and it’s resources, and then cover the abstractions that Service-Catalog uses to implement the OSB model in Kubernetes. After that We’ll see what Grommet</a:t>
            </a:r>
            <a:r>
              <a:rPr lang="en-US" baseline="0" dirty="0" smtClean="0"/>
              <a:t> OSB broker offers? And it’s demo. Lastly, we </a:t>
            </a:r>
            <a:r>
              <a:rPr lang="en-US" dirty="0" smtClean="0"/>
              <a:t>have some time for questions.</a:t>
            </a:r>
          </a:p>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965999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Sample application built using Grommet.</a:t>
            </a:r>
            <a:r>
              <a:rPr lang="en-US" sz="1100" kern="1200" baseline="0" dirty="0" smtClean="0">
                <a:solidFill>
                  <a:schemeClr val="tx1"/>
                </a:solidFill>
                <a:effectLst/>
                <a:latin typeface="+mn-lt"/>
                <a:ea typeface="+mn-ea"/>
                <a:cs typeface="+mn-cs"/>
              </a:rPr>
              <a:t> It is backed up by backend DB.</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Raise your hands if you develop any application that use database?</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How do you get access to the DB that you're using for your app? Submit help desk ticket??</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 reality, most of you  probably don't operate all the services your app  depend on.</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How do you get credentials of your DB?</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Email? Or write it on paper and hand over?</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Let’s see</a:t>
            </a:r>
            <a:r>
              <a:rPr lang="en-US" sz="1100" kern="1200" baseline="0" dirty="0" smtClean="0">
                <a:solidFill>
                  <a:schemeClr val="tx1"/>
                </a:solidFill>
                <a:effectLst/>
                <a:latin typeface="+mn-lt"/>
                <a:ea typeface="+mn-ea"/>
                <a:cs typeface="+mn-cs"/>
              </a:rPr>
              <a:t> how Grommet Service Broker can expose this Grommet application as a service and how cloud provider consume and provision this by using OSB API specifications.</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21</a:t>
            </a:fld>
            <a:endParaRPr lang="en-US"/>
          </a:p>
        </p:txBody>
      </p:sp>
    </p:spTree>
    <p:extLst>
      <p:ext uri="{BB962C8B-B14F-4D97-AF65-F5344CB8AC3E}">
        <p14:creationId xmlns:p14="http://schemas.microsoft.com/office/powerpoint/2010/main" val="348416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lvl="0" indent="0">
              <a:spcBef>
                <a:spcPts val="0"/>
              </a:spcBef>
              <a:spcAft>
                <a:spcPts val="0"/>
              </a:spcAft>
              <a:buNone/>
            </a:pPr>
            <a:r>
              <a:rPr lang="en-US" sz="1100" b="0" i="0" kern="1200" dirty="0" smtClean="0">
                <a:solidFill>
                  <a:schemeClr val="tx1"/>
                </a:solidFill>
                <a:effectLst/>
                <a:latin typeface="+mn-lt"/>
                <a:ea typeface="+mn-ea"/>
                <a:cs typeface="+mn-cs"/>
              </a:rPr>
              <a:t>The Open Service Broker API defines an HTTP(S) interface between Platforms and Service Brokers.</a:t>
            </a:r>
            <a:endParaRPr lang="en-US" dirty="0" smtClean="0"/>
          </a:p>
          <a:p>
            <a:pPr marL="0" lvl="0" indent="0">
              <a:spcBef>
                <a:spcPts val="0"/>
              </a:spcBef>
              <a:spcAft>
                <a:spcPts val="0"/>
              </a:spcAft>
              <a:buNone/>
            </a:pPr>
            <a:r>
              <a:rPr lang="en-US" dirty="0" smtClean="0"/>
              <a:t>Enter the Open Service Broker API. It’s a specification of an API to allow for the automated deployment, management, and use of services, which can be pretty much anything. App developers can instantiate services and attach them to apps without having to care how those services are ultimately created or managed. The OSB API is based on the service architecture originally developed for Cloud Foundry, a platform-as-a-service. </a:t>
            </a:r>
          </a:p>
          <a:p>
            <a:pPr marL="0" lvl="0" indent="0">
              <a:spcBef>
                <a:spcPts val="0"/>
              </a:spcBef>
              <a:spcAft>
                <a:spcPts val="0"/>
              </a:spcAft>
              <a:buNone/>
            </a:pPr>
            <a:endParaRPr lang="en-US" dirty="0" smtClean="0"/>
          </a:p>
          <a:p>
            <a:pPr marL="0" lvl="0" indent="0" rtl="0">
              <a:spcBef>
                <a:spcPts val="0"/>
              </a:spcBef>
              <a:spcAft>
                <a:spcPts val="0"/>
              </a:spcAft>
              <a:buNone/>
            </a:pPr>
            <a:r>
              <a:rPr lang="en-US" dirty="0" smtClean="0"/>
              <a:t>The client side of the API is implemented by the cloud platform looking to make use of services. In our case, this is the Kubernetes Service-Catalog. The server is side is implemented by the service provider, and consists of many endpoints the client hits to provision and manipulate services. The three most important endpoints to remember are catalog, service instances, and service bindings, which I’ll go over in more detail later on.</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22</a:t>
            </a:fld>
            <a:endParaRPr lang="en-US"/>
          </a:p>
        </p:txBody>
      </p:sp>
    </p:spTree>
    <p:extLst>
      <p:ext uri="{BB962C8B-B14F-4D97-AF65-F5344CB8AC3E}">
        <p14:creationId xmlns:p14="http://schemas.microsoft.com/office/powerpoint/2010/main" val="2413455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0" lvl="0" indent="0">
              <a:spcBef>
                <a:spcPts val="0"/>
              </a:spcBef>
              <a:spcAft>
                <a:spcPts val="0"/>
              </a:spcAft>
              <a:buNone/>
            </a:pPr>
            <a:r>
              <a:rPr lang="en-US" dirty="0" smtClean="0"/>
              <a:t>Ok, so first let see about</a:t>
            </a:r>
            <a:r>
              <a:rPr lang="en-US" baseline="0" dirty="0" smtClean="0"/>
              <a:t> the problem </a:t>
            </a:r>
            <a:r>
              <a:rPr lang="en-US" dirty="0" smtClean="0"/>
              <a:t>the Open Service Broker API is attempting to solve. In some cases Application running on premise or cloud doesn't depend on other resources but in reality it still require access to the network of resources they depend on - databases, caches, email systems, subscriptions to subsystem APIs, among others. And where as before these could be statically configured, now they must be managed dynamically as app instances are spun up and deleted.</a:t>
            </a:r>
          </a:p>
          <a:p>
            <a:pPr marL="0" lvl="0" indent="0">
              <a:spcBef>
                <a:spcPts val="0"/>
              </a:spcBef>
              <a:spcAft>
                <a:spcPts val="0"/>
              </a:spcAft>
              <a:buNone/>
            </a:pPr>
            <a:endParaRPr lang="en-US" dirty="0" smtClean="0"/>
          </a:p>
          <a:p>
            <a:pPr marL="0" lvl="0" indent="0" rtl="0">
              <a:spcBef>
                <a:spcPts val="0"/>
              </a:spcBef>
              <a:spcAft>
                <a:spcPts val="0"/>
              </a:spcAft>
              <a:buNone/>
            </a:pPr>
            <a:r>
              <a:rPr lang="en-US" dirty="0" smtClean="0"/>
              <a:t>So, how do we solve this problem? Keeping in mind that we want to take as much of the cognitive load off the app developers as possible. We don’t want app </a:t>
            </a:r>
            <a:r>
              <a:rPr lang="en-US" dirty="0" err="1" smtClean="0"/>
              <a:t>devs</a:t>
            </a:r>
            <a:r>
              <a:rPr lang="en-US" dirty="0" smtClean="0"/>
              <a:t> to be responsible for starting or configuring these services. We want it to be as plug and play as possible. On top of that, we don’t want cloud providers to be saddled with that responsibility either. </a:t>
            </a:r>
          </a:p>
          <a:p>
            <a:endParaRPr lang="en-US" sz="1100" b="1" kern="1200" dirty="0" smtClean="0">
              <a:solidFill>
                <a:schemeClr val="tx1"/>
              </a:solidFill>
              <a:effectLst/>
              <a:latin typeface="+mn-lt"/>
              <a:ea typeface="+mn-ea"/>
              <a:cs typeface="+mn-cs"/>
            </a:endParaRPr>
          </a:p>
          <a:p>
            <a:r>
              <a:rPr lang="en-US" sz="1100" b="0" kern="1200" dirty="0" smtClean="0">
                <a:solidFill>
                  <a:schemeClr val="tx1"/>
                </a:solidFill>
                <a:effectLst/>
                <a:latin typeface="+mn-lt"/>
                <a:ea typeface="+mn-ea"/>
                <a:cs typeface="+mn-cs"/>
              </a:rPr>
              <a:t>Service Brokers are written</a:t>
            </a:r>
            <a:r>
              <a:rPr lang="en-US" sz="1100" b="0" kern="1200" baseline="0" dirty="0" smtClean="0">
                <a:solidFill>
                  <a:schemeClr val="tx1"/>
                </a:solidFill>
                <a:effectLst/>
                <a:latin typeface="+mn-lt"/>
                <a:ea typeface="+mn-ea"/>
                <a:cs typeface="+mn-cs"/>
              </a:rPr>
              <a:t> following the OSB API Specifications</a:t>
            </a:r>
            <a:endParaRPr lang="en-US" sz="1100" b="0" kern="1200" dirty="0" smtClean="0">
              <a:solidFill>
                <a:schemeClr val="tx1"/>
              </a:solidFill>
              <a:effectLst/>
              <a:latin typeface="+mn-lt"/>
              <a:ea typeface="+mn-ea"/>
              <a:cs typeface="+mn-cs"/>
            </a:endParaRPr>
          </a:p>
          <a:p>
            <a:r>
              <a:rPr lang="en-US" sz="1100" b="1" kern="1200" dirty="0" smtClean="0">
                <a:solidFill>
                  <a:schemeClr val="tx1"/>
                </a:solidFill>
                <a:effectLst/>
                <a:latin typeface="+mn-lt"/>
                <a:ea typeface="+mn-ea"/>
                <a:cs typeface="+mn-cs"/>
              </a:rPr>
              <a:t>What is a Service Broker?</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When building applications, teams need a streamlined way to select and consume services from a provider, whether it’s an on premise database from within their organization or a messaging service from a </a:t>
            </a:r>
            <a:r>
              <a:rPr lang="en-US" sz="1100" kern="1200" dirty="0" smtClean="0">
                <a:solidFill>
                  <a:schemeClr val="tx1"/>
                </a:solidFill>
                <a:effectLst/>
                <a:latin typeface="+mn-lt"/>
                <a:ea typeface="+mn-ea"/>
                <a:cs typeface="+mn-cs"/>
                <a:hlinkClick r:id="rId3"/>
              </a:rPr>
              <a:t>public cloud</a:t>
            </a:r>
            <a:r>
              <a:rPr lang="en-US" sz="1100" kern="1200" dirty="0" smtClean="0">
                <a:solidFill>
                  <a:schemeClr val="tx1"/>
                </a:solidFill>
                <a:effectLst/>
                <a:latin typeface="+mn-lt"/>
                <a:ea typeface="+mn-ea"/>
                <a:cs typeface="+mn-cs"/>
              </a:rPr>
              <a:t> like Amazon Web Services. Service catalogs provide a place for teams to find these services, but don’t provide all the functionality needed to connect the consumer and the provider.</a:t>
            </a:r>
          </a:p>
          <a:p>
            <a:r>
              <a:rPr lang="en-US" sz="1100" kern="1200" dirty="0" smtClean="0">
                <a:solidFill>
                  <a:schemeClr val="tx1"/>
                </a:solidFill>
                <a:effectLst/>
                <a:latin typeface="+mn-lt"/>
                <a:ea typeface="+mn-ea"/>
                <a:cs typeface="+mn-cs"/>
              </a:rPr>
              <a:t> </a:t>
            </a:r>
          </a:p>
          <a:p>
            <a:r>
              <a:rPr lang="en-US" sz="1100" b="1" kern="1200" dirty="0" smtClean="0">
                <a:solidFill>
                  <a:schemeClr val="tx1"/>
                </a:solidFill>
                <a:effectLst/>
                <a:latin typeface="+mn-lt"/>
                <a:ea typeface="+mn-ea"/>
                <a:cs typeface="+mn-cs"/>
              </a:rPr>
              <a:t>Service brokers are the missing link between the consumer and the provider.</a:t>
            </a:r>
            <a:r>
              <a:rPr lang="en-US" sz="1100" kern="1200" dirty="0" smtClean="0">
                <a:solidFill>
                  <a:schemeClr val="tx1"/>
                </a:solidFill>
                <a:effectLst/>
                <a:latin typeface="+mn-lt"/>
                <a:ea typeface="+mn-ea"/>
                <a:cs typeface="+mn-cs"/>
              </a:rPr>
              <a:t> The broker holds information about the services provided, and carries out the details of ordering, provisioning, and connecting these services to the application being built by the consumer, and automates steps that used to be performed by IT operations with multiple infrastructure management tools.</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23</a:t>
            </a:fld>
            <a:endParaRPr lang="en-US"/>
          </a:p>
        </p:txBody>
      </p:sp>
    </p:spTree>
    <p:extLst>
      <p:ext uri="{BB962C8B-B14F-4D97-AF65-F5344CB8AC3E}">
        <p14:creationId xmlns:p14="http://schemas.microsoft.com/office/powerpoint/2010/main" val="1114670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smtClean="0"/>
              <a:t>First though, I’d like to explicitly define some of the terms I’ve been using. These are the abstract concepts that comprise the service broker architecture.</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First off is the broker itself. This is generally a server written by the service provider that implements the server side of the OSB architecture, a specifications of various HTTP endpoints to create and manipulate services. What it actually does to create those services is up to the broker author - it could be provisioning databases in a pre-provisioned cluster, it could be deploying VMS on some IaaS, it could be prompting real people to wire up machines somewhere.  For an example, think of a broker set up to offer MySQL database</a:t>
            </a:r>
            <a:r>
              <a:rPr lang="en-US" baseline="0" dirty="0" smtClean="0"/>
              <a:t> or a simply a VM</a:t>
            </a:r>
            <a:r>
              <a:rPr lang="en-US" dirty="0" smtClean="0"/>
              <a:t>. The Broker is the server that I connect with my cloud platform.</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The rest of these are various categories and sub-categories for encapsulating information about services. A service Class is a single category of service offered by a Broker. My Grommet Broker only offers one class of services, Grommet VM, but brokers can offer multiple.</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A Plan is a specific type of service offered. Under my Class of Grommet VM , I might offer multiple sizes of VM, or that are provisioned with different</a:t>
            </a:r>
            <a:r>
              <a:rPr lang="en-US" baseline="0" dirty="0" smtClean="0"/>
              <a:t> software versions</a:t>
            </a:r>
            <a:r>
              <a:rPr lang="en-US" dirty="0" smtClean="0"/>
              <a:t>. For our example, lets say our Broker offers a Plan for small VM</a:t>
            </a:r>
            <a:r>
              <a:rPr lang="en-US" baseline="0" dirty="0" smtClean="0"/>
              <a:t> with specific Grommet, and Node version.</a:t>
            </a:r>
            <a:endParaRPr lang="en-US" dirty="0" smtClean="0"/>
          </a:p>
          <a:p>
            <a:pPr marL="0" lvl="0" indent="0">
              <a:spcBef>
                <a:spcPts val="0"/>
              </a:spcBef>
              <a:spcAft>
                <a:spcPts val="0"/>
              </a:spcAft>
              <a:buNone/>
            </a:pPr>
            <a:endParaRPr lang="en-US" dirty="0" smtClean="0"/>
          </a:p>
          <a:p>
            <a:pPr marL="0" lvl="0" indent="0">
              <a:spcBef>
                <a:spcPts val="0"/>
              </a:spcBef>
              <a:spcAft>
                <a:spcPts val="0"/>
              </a:spcAft>
              <a:buNone/>
            </a:pPr>
            <a:r>
              <a:rPr lang="en-US" dirty="0" smtClean="0"/>
              <a:t>An Instance as provisioned instantiation of a Plan. When I go and ask my Broker for to create a small</a:t>
            </a:r>
            <a:r>
              <a:rPr lang="en-US" baseline="0" dirty="0" smtClean="0"/>
              <a:t> VM</a:t>
            </a:r>
            <a:r>
              <a:rPr lang="en-US" dirty="0" smtClean="0"/>
              <a:t>, this is what gets provisioned, by doing whatever the Broker is configured to do - I don’t know and don’t care how it gets created, as long as it does. In our example, this would be a small EC2 VM</a:t>
            </a:r>
            <a:r>
              <a:rPr lang="en-US" baseline="0" dirty="0" smtClean="0"/>
              <a:t> with Grommet application running</a:t>
            </a:r>
            <a:r>
              <a:rPr lang="en-US" dirty="0" smtClean="0"/>
              <a:t>.</a:t>
            </a:r>
          </a:p>
          <a:p>
            <a:pPr marL="0" lvl="0" indent="0">
              <a:spcBef>
                <a:spcPts val="0"/>
              </a:spcBef>
              <a:spcAft>
                <a:spcPts val="0"/>
              </a:spcAft>
              <a:buNone/>
            </a:pPr>
            <a:endParaRPr lang="en-US" dirty="0" smtClean="0"/>
          </a:p>
          <a:p>
            <a:pPr marL="0" lvl="0" indent="0" rtl="0">
              <a:spcBef>
                <a:spcPts val="0"/>
              </a:spcBef>
              <a:spcAft>
                <a:spcPts val="0"/>
              </a:spcAft>
              <a:buNone/>
            </a:pPr>
            <a:r>
              <a:rPr lang="en-US" dirty="0" smtClean="0"/>
              <a:t>Finally, a Binding is a single set of credentials for access to a specific service Instance. In our case, it might look something like a username Admin, a password , and maybe a URL for where our EC2 instance is accessible.</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24</a:t>
            </a:fld>
            <a:endParaRPr lang="en-US"/>
          </a:p>
        </p:txBody>
      </p:sp>
    </p:spTree>
    <p:extLst>
      <p:ext uri="{BB962C8B-B14F-4D97-AF65-F5344CB8AC3E}">
        <p14:creationId xmlns:p14="http://schemas.microsoft.com/office/powerpoint/2010/main" val="1247437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t>Shows the high level architecture of Kubernetes cluster with service catalog and OSB broker and Grommet</a:t>
            </a:r>
            <a:r>
              <a:rPr lang="en-US" baseline="0" dirty="0" smtClean="0"/>
              <a:t> VMs provisioned </a:t>
            </a:r>
            <a:r>
              <a:rPr lang="en-US" dirty="0" smtClean="0"/>
              <a:t>in AWS</a:t>
            </a:r>
            <a:r>
              <a:rPr lang="en-US" baseline="0" dirty="0" smtClean="0"/>
              <a:t> </a:t>
            </a:r>
            <a:r>
              <a:rPr lang="en-US" dirty="0" smtClean="0"/>
              <a:t>cloud.</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25</a:t>
            </a:fld>
            <a:endParaRPr lang="en-US"/>
          </a:p>
        </p:txBody>
      </p:sp>
    </p:spTree>
    <p:extLst>
      <p:ext uri="{BB962C8B-B14F-4D97-AF65-F5344CB8AC3E}">
        <p14:creationId xmlns:p14="http://schemas.microsoft.com/office/powerpoint/2010/main" val="1782084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Ok, now that we understand what Brokers and all those other terms refer to, I’m going to briefly go over the basic workflow of adding and using a Broker to your cloud platform. The first thing that needs to happen is we need to associate a Broker with our platform somehow - this is called </a:t>
            </a:r>
            <a:r>
              <a:rPr lang="en-US" i="1" dirty="0" smtClean="0"/>
              <a:t>registering</a:t>
            </a:r>
            <a:r>
              <a:rPr lang="en-US" dirty="0" smtClean="0"/>
              <a:t> a Broker. Your cloud platform sends a GET request to the /v2/catalog endpoint on the broker, which responds with a 200 OK and a body containing all the information about the services the broker offers. It’s up to the cloud platform to store this data and make it available to users.</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26</a:t>
            </a:fld>
            <a:endParaRPr lang="en-US"/>
          </a:p>
        </p:txBody>
      </p:sp>
    </p:spTree>
    <p:extLst>
      <p:ext uri="{BB962C8B-B14F-4D97-AF65-F5344CB8AC3E}">
        <p14:creationId xmlns:p14="http://schemas.microsoft.com/office/powerpoint/2010/main" val="365322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Now, if I want to create a service, I send a PUT request to /v2/</a:t>
            </a:r>
            <a:r>
              <a:rPr lang="en-US" dirty="0" err="1" smtClean="0"/>
              <a:t>service_instances</a:t>
            </a:r>
            <a:r>
              <a:rPr lang="en-US" dirty="0" smtClean="0"/>
              <a:t>/:</a:t>
            </a:r>
            <a:r>
              <a:rPr lang="en-US" dirty="0" err="1" smtClean="0"/>
              <a:t>service_id</a:t>
            </a:r>
            <a:r>
              <a:rPr lang="en-US" dirty="0" smtClean="0"/>
              <a:t>, where service ID is the a unique ID for the service being created. It’s up to the platform to create and track these. Once the service has been created, the broker returns a 201 to the platform.</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27</a:t>
            </a:fld>
            <a:endParaRPr lang="en-US"/>
          </a:p>
        </p:txBody>
      </p:sp>
    </p:spTree>
    <p:extLst>
      <p:ext uri="{BB962C8B-B14F-4D97-AF65-F5344CB8AC3E}">
        <p14:creationId xmlns:p14="http://schemas.microsoft.com/office/powerpoint/2010/main" val="3445721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Once we have created an Instance, we need to create a binding to be able to access that Instance. This is done in a similar way to the last request, with a PUT request to /v2/</a:t>
            </a:r>
            <a:r>
              <a:rPr lang="en-US" dirty="0" err="1" smtClean="0"/>
              <a:t>service_instances</a:t>
            </a:r>
            <a:r>
              <a:rPr lang="en-US" dirty="0" smtClean="0"/>
              <a:t>/:</a:t>
            </a:r>
            <a:r>
              <a:rPr lang="en-US" dirty="0" err="1" smtClean="0"/>
              <a:t>instance_id</a:t>
            </a:r>
            <a:r>
              <a:rPr lang="en-US" dirty="0" smtClean="0"/>
              <a:t>/</a:t>
            </a:r>
            <a:r>
              <a:rPr lang="en-US" dirty="0" err="1" smtClean="0"/>
              <a:t>service_bindings</a:t>
            </a:r>
            <a:r>
              <a:rPr lang="en-US" dirty="0" smtClean="0"/>
              <a:t>/:</a:t>
            </a:r>
            <a:r>
              <a:rPr lang="en-US" dirty="0" err="1" smtClean="0"/>
              <a:t>binding_id</a:t>
            </a:r>
            <a:r>
              <a:rPr lang="en-US" dirty="0" smtClean="0"/>
              <a:t>, where binding ID is some globally unique ID that the platform has created. We again receive a 201 response.</a:t>
            </a:r>
          </a:p>
          <a:p>
            <a:endParaRPr lang="en-US" dirty="0" smtClean="0"/>
          </a:p>
          <a:p>
            <a:r>
              <a:rPr lang="en-US" b="1" dirty="0" smtClean="0"/>
              <a:t>Fetching a Service Binding: </a:t>
            </a:r>
            <a:r>
              <a:rPr lang="en-US" sz="1100" b="0" i="0" kern="1200" dirty="0" smtClean="0">
                <a:solidFill>
                  <a:schemeClr val="tx1"/>
                </a:solidFill>
                <a:effectLst/>
                <a:latin typeface="+mn-lt"/>
                <a:ea typeface="+mn-ea"/>
                <a:cs typeface="+mn-cs"/>
              </a:rPr>
              <a:t>GET /v2/</a:t>
            </a:r>
            <a:r>
              <a:rPr lang="en-US" sz="1100" b="0" i="0" kern="1200" dirty="0" err="1" smtClean="0">
                <a:solidFill>
                  <a:schemeClr val="tx1"/>
                </a:solidFill>
                <a:effectLst/>
                <a:latin typeface="+mn-lt"/>
                <a:ea typeface="+mn-ea"/>
                <a:cs typeface="+mn-cs"/>
              </a:rPr>
              <a:t>service_instances</a:t>
            </a:r>
            <a:r>
              <a:rPr lang="en-US" sz="1100" b="0" i="0" kern="1200" dirty="0" smtClean="0">
                <a:solidFill>
                  <a:schemeClr val="tx1"/>
                </a:solidFill>
                <a:effectLst/>
                <a:latin typeface="+mn-lt"/>
                <a:ea typeface="+mn-ea"/>
                <a:cs typeface="+mn-cs"/>
              </a:rPr>
              <a:t>/:</a:t>
            </a:r>
            <a:r>
              <a:rPr lang="en-US" sz="1100" b="0" i="0" kern="1200" dirty="0" err="1" smtClean="0">
                <a:solidFill>
                  <a:schemeClr val="tx1"/>
                </a:solidFill>
                <a:effectLst/>
                <a:latin typeface="+mn-lt"/>
                <a:ea typeface="+mn-ea"/>
                <a:cs typeface="+mn-cs"/>
              </a:rPr>
              <a:t>instance_id</a:t>
            </a:r>
            <a:r>
              <a:rPr lang="en-US" sz="1100" b="0" i="0" kern="1200" dirty="0" smtClean="0">
                <a:solidFill>
                  <a:schemeClr val="tx1"/>
                </a:solidFill>
                <a:effectLst/>
                <a:latin typeface="+mn-lt"/>
                <a:ea typeface="+mn-ea"/>
                <a:cs typeface="+mn-cs"/>
              </a:rPr>
              <a:t>/</a:t>
            </a:r>
            <a:r>
              <a:rPr lang="en-US" sz="1100" b="0" i="0" kern="1200" dirty="0" err="1" smtClean="0">
                <a:solidFill>
                  <a:schemeClr val="tx1"/>
                </a:solidFill>
                <a:effectLst/>
                <a:latin typeface="+mn-lt"/>
                <a:ea typeface="+mn-ea"/>
                <a:cs typeface="+mn-cs"/>
              </a:rPr>
              <a:t>service_bindings</a:t>
            </a:r>
            <a:r>
              <a:rPr lang="en-US" sz="1100" b="0" i="0" kern="1200" dirty="0" smtClean="0">
                <a:solidFill>
                  <a:schemeClr val="tx1"/>
                </a:solidFill>
                <a:effectLst/>
                <a:latin typeface="+mn-lt"/>
                <a:ea typeface="+mn-ea"/>
                <a:cs typeface="+mn-cs"/>
              </a:rPr>
              <a:t>/:</a:t>
            </a:r>
            <a:r>
              <a:rPr lang="en-US" sz="1100" b="0" i="0" kern="1200" dirty="0" err="1" smtClean="0">
                <a:solidFill>
                  <a:schemeClr val="tx1"/>
                </a:solidFill>
                <a:effectLst/>
                <a:latin typeface="+mn-lt"/>
                <a:ea typeface="+mn-ea"/>
                <a:cs typeface="+mn-cs"/>
              </a:rPr>
              <a:t>binding_id</a:t>
            </a:r>
            <a:endParaRPr lang="en-US" sz="1100" b="0" i="0" kern="1200" dirty="0" smtClean="0">
              <a:solidFill>
                <a:schemeClr val="tx1"/>
              </a:solidFill>
              <a:effectLst/>
              <a:latin typeface="+mn-lt"/>
              <a:ea typeface="+mn-ea"/>
              <a:cs typeface="+mn-cs"/>
            </a:endParaRPr>
          </a:p>
          <a:p>
            <a:endParaRPr lang="en-US" sz="1100" b="0" i="0" kern="1200" dirty="0" smtClean="0">
              <a:solidFill>
                <a:schemeClr val="tx1"/>
              </a:solidFill>
              <a:effectLst/>
              <a:latin typeface="+mn-lt"/>
              <a:ea typeface="+mn-ea"/>
              <a:cs typeface="+mn-cs"/>
            </a:endParaRPr>
          </a:p>
          <a:p>
            <a:r>
              <a:rPr lang="en-US" sz="1100" b="1" i="0" kern="1200" dirty="0" smtClean="0">
                <a:solidFill>
                  <a:schemeClr val="tx1"/>
                </a:solidFill>
                <a:effectLst/>
                <a:latin typeface="+mn-lt"/>
                <a:ea typeface="+mn-ea"/>
                <a:cs typeface="+mn-cs"/>
              </a:rPr>
              <a:t>Types</a:t>
            </a:r>
            <a:r>
              <a:rPr lang="en-US" sz="1100" b="1" i="0" kern="1200" baseline="0" dirty="0" smtClean="0">
                <a:solidFill>
                  <a:schemeClr val="tx1"/>
                </a:solidFill>
                <a:effectLst/>
                <a:latin typeface="+mn-lt"/>
                <a:ea typeface="+mn-ea"/>
                <a:cs typeface="+mn-cs"/>
              </a:rPr>
              <a:t> of Binding:</a:t>
            </a:r>
          </a:p>
          <a:p>
            <a:r>
              <a:rPr lang="en-US" sz="1100" b="0" i="0" kern="1200" baseline="0" dirty="0" smtClean="0">
                <a:solidFill>
                  <a:schemeClr val="tx1"/>
                </a:solidFill>
                <a:effectLst/>
                <a:latin typeface="+mn-lt"/>
                <a:ea typeface="+mn-ea"/>
                <a:cs typeface="+mn-cs"/>
              </a:rPr>
              <a:t>1. Credentials</a:t>
            </a:r>
          </a:p>
          <a:p>
            <a:r>
              <a:rPr lang="en-US" sz="1100" b="0" i="0" kern="1200" baseline="0" dirty="0" smtClean="0">
                <a:solidFill>
                  <a:schemeClr val="tx1"/>
                </a:solidFill>
                <a:effectLst/>
                <a:latin typeface="+mn-lt"/>
                <a:ea typeface="+mn-ea"/>
                <a:cs typeface="+mn-cs"/>
              </a:rPr>
              <a:t>2. Log Drain</a:t>
            </a:r>
          </a:p>
          <a:p>
            <a:r>
              <a:rPr lang="en-US" sz="1100" b="0" i="0" kern="1200" baseline="0" dirty="0" smtClean="0">
                <a:solidFill>
                  <a:schemeClr val="tx1"/>
                </a:solidFill>
                <a:effectLst/>
                <a:latin typeface="+mn-lt"/>
                <a:ea typeface="+mn-ea"/>
                <a:cs typeface="+mn-cs"/>
              </a:rPr>
              <a:t>3. Route Services</a:t>
            </a:r>
          </a:p>
          <a:p>
            <a:r>
              <a:rPr lang="en-US" sz="1100" b="0" i="0" kern="1200" baseline="0" dirty="0" smtClean="0">
                <a:solidFill>
                  <a:schemeClr val="tx1"/>
                </a:solidFill>
                <a:effectLst/>
                <a:latin typeface="+mn-lt"/>
                <a:ea typeface="+mn-ea"/>
                <a:cs typeface="+mn-cs"/>
              </a:rPr>
              <a:t>4. Volume Services</a:t>
            </a:r>
            <a:endParaRPr lang="en-US" sz="11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pPr/>
              <a:t>28</a:t>
            </a:fld>
            <a:endParaRPr lang="en-US"/>
          </a:p>
        </p:txBody>
      </p:sp>
    </p:spTree>
    <p:extLst>
      <p:ext uri="{BB962C8B-B14F-4D97-AF65-F5344CB8AC3E}">
        <p14:creationId xmlns:p14="http://schemas.microsoft.com/office/powerpoint/2010/main" val="955942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Once we are done using the instance</a:t>
            </a:r>
            <a:r>
              <a:rPr lang="en-US" baseline="0" dirty="0" smtClean="0"/>
              <a:t> and thinks that we don’t need the instance any more</a:t>
            </a:r>
            <a:r>
              <a:rPr lang="en-US" dirty="0" smtClean="0"/>
              <a:t>, we need to delete binding to remove the access to that Instance. I send DELETE request to /v2/</a:t>
            </a:r>
            <a:r>
              <a:rPr lang="en-US" dirty="0" err="1" smtClean="0"/>
              <a:t>service_instances</a:t>
            </a:r>
            <a:r>
              <a:rPr lang="en-US" dirty="0" smtClean="0"/>
              <a:t>/:</a:t>
            </a:r>
            <a:r>
              <a:rPr lang="en-US" dirty="0" err="1" smtClean="0"/>
              <a:t>service_id</a:t>
            </a:r>
            <a:r>
              <a:rPr lang="en-US" dirty="0" smtClean="0"/>
              <a:t>/</a:t>
            </a:r>
            <a:r>
              <a:rPr lang="en-US" dirty="0" err="1" smtClean="0"/>
              <a:t>service_bindings</a:t>
            </a:r>
            <a:r>
              <a:rPr lang="en-US" dirty="0" smtClean="0"/>
              <a:t>/:</a:t>
            </a:r>
            <a:r>
              <a:rPr lang="en-US" dirty="0" err="1" smtClean="0"/>
              <a:t>binding_id</a:t>
            </a:r>
            <a:r>
              <a:rPr lang="en-US" dirty="0" smtClean="0"/>
              <a:t>, where binding ID is some globally unique ID that the platform has created. We again receive a 200</a:t>
            </a:r>
            <a:r>
              <a:rPr lang="en-US" baseline="0" dirty="0" smtClean="0"/>
              <a:t> or 202</a:t>
            </a:r>
            <a:r>
              <a:rPr lang="en-US" dirty="0" smtClean="0"/>
              <a:t> response</a:t>
            </a:r>
            <a:r>
              <a:rPr lang="en-US" baseline="0" dirty="0" smtClean="0"/>
              <a:t> and also cloud platform clears the access credentials stored locally.</a:t>
            </a:r>
            <a:endParaRPr lang="en-US" dirty="0" smtClean="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29</a:t>
            </a:fld>
            <a:endParaRPr lang="en-US"/>
          </a:p>
        </p:txBody>
      </p:sp>
    </p:spTree>
    <p:extLst>
      <p:ext uri="{BB962C8B-B14F-4D97-AF65-F5344CB8AC3E}">
        <p14:creationId xmlns:p14="http://schemas.microsoft.com/office/powerpoint/2010/main" val="2538947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Now, if I want to remove the provisioned service</a:t>
            </a:r>
            <a:r>
              <a:rPr lang="en-US" baseline="0" dirty="0" smtClean="0"/>
              <a:t> instance</a:t>
            </a:r>
            <a:r>
              <a:rPr lang="en-US" dirty="0" smtClean="0"/>
              <a:t>, I send a DELETE request to /v2/</a:t>
            </a:r>
            <a:r>
              <a:rPr lang="en-US" dirty="0" err="1" smtClean="0"/>
              <a:t>service_instances</a:t>
            </a:r>
            <a:r>
              <a:rPr lang="en-US" dirty="0" smtClean="0"/>
              <a:t>/:</a:t>
            </a:r>
            <a:r>
              <a:rPr lang="en-US" dirty="0" err="1" smtClean="0"/>
              <a:t>service_id</a:t>
            </a:r>
            <a:r>
              <a:rPr lang="en-US" dirty="0" smtClean="0"/>
              <a:t>, where </a:t>
            </a:r>
            <a:r>
              <a:rPr lang="en-US" dirty="0" err="1" smtClean="0"/>
              <a:t>instanceID</a:t>
            </a:r>
            <a:r>
              <a:rPr lang="en-US" dirty="0" smtClean="0"/>
              <a:t> is the a unique ID for the service being created. It’s up to the platform to create and track these. Once the service has been deleted, the broker returns a 200 OK to the platform</a:t>
            </a:r>
            <a:r>
              <a:rPr lang="en-US" baseline="0" dirty="0" smtClean="0"/>
              <a:t> else return 202 Accepted if deletion is in progress.</a:t>
            </a:r>
            <a:endParaRPr lang="en-US" dirty="0" smtClean="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smtClean="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Fetching a service Instance: </a:t>
            </a:r>
            <a:r>
              <a:rPr lang="en-US" sz="1100" b="0" i="0" kern="1200" dirty="0" smtClean="0">
                <a:solidFill>
                  <a:schemeClr val="tx1"/>
                </a:solidFill>
                <a:effectLst/>
                <a:latin typeface="+mn-lt"/>
                <a:ea typeface="+mn-ea"/>
                <a:cs typeface="+mn-cs"/>
              </a:rPr>
              <a:t>GET /v2/</a:t>
            </a:r>
            <a:r>
              <a:rPr lang="en-US" sz="1100" b="0" i="0" kern="1200" dirty="0" err="1" smtClean="0">
                <a:solidFill>
                  <a:schemeClr val="tx1"/>
                </a:solidFill>
                <a:effectLst/>
                <a:latin typeface="+mn-lt"/>
                <a:ea typeface="+mn-ea"/>
                <a:cs typeface="+mn-cs"/>
              </a:rPr>
              <a:t>service_instances</a:t>
            </a:r>
            <a:r>
              <a:rPr lang="en-US" sz="1100" b="0" i="0" kern="1200" dirty="0" smtClean="0">
                <a:solidFill>
                  <a:schemeClr val="tx1"/>
                </a:solidFill>
                <a:effectLst/>
                <a:latin typeface="+mn-lt"/>
                <a:ea typeface="+mn-ea"/>
                <a:cs typeface="+mn-cs"/>
              </a:rPr>
              <a:t>/:</a:t>
            </a:r>
            <a:r>
              <a:rPr lang="en-US" sz="1100" b="0" i="0" kern="1200" dirty="0" err="1" smtClean="0">
                <a:solidFill>
                  <a:schemeClr val="tx1"/>
                </a:solidFill>
                <a:effectLst/>
                <a:latin typeface="+mn-lt"/>
                <a:ea typeface="+mn-ea"/>
                <a:cs typeface="+mn-cs"/>
              </a:rPr>
              <a:t>instance_id</a:t>
            </a:r>
            <a:endParaRPr lang="en-US" dirty="0" smtClean="0"/>
          </a:p>
          <a:p>
            <a:endParaRPr lang="en-US" dirty="0" smtClean="0"/>
          </a:p>
          <a:p>
            <a:r>
              <a:rPr lang="en-US" dirty="0" smtClean="0"/>
              <a:t>Updating a service instance: </a:t>
            </a:r>
            <a:r>
              <a:rPr lang="en-US" sz="1100" b="0" i="0" kern="1200" dirty="0" smtClean="0">
                <a:solidFill>
                  <a:schemeClr val="tx1"/>
                </a:solidFill>
                <a:effectLst/>
                <a:latin typeface="+mn-lt"/>
                <a:ea typeface="+mn-ea"/>
                <a:cs typeface="+mn-cs"/>
              </a:rPr>
              <a:t>PATCH /v2/</a:t>
            </a:r>
            <a:r>
              <a:rPr lang="en-US" sz="1100" b="0" i="0" kern="1200" dirty="0" err="1" smtClean="0">
                <a:solidFill>
                  <a:schemeClr val="tx1"/>
                </a:solidFill>
                <a:effectLst/>
                <a:latin typeface="+mn-lt"/>
                <a:ea typeface="+mn-ea"/>
                <a:cs typeface="+mn-cs"/>
              </a:rPr>
              <a:t>service_instances</a:t>
            </a:r>
            <a:r>
              <a:rPr lang="en-US" sz="1100" b="0" i="0" kern="1200" dirty="0" smtClean="0">
                <a:solidFill>
                  <a:schemeClr val="tx1"/>
                </a:solidFill>
                <a:effectLst/>
                <a:latin typeface="+mn-lt"/>
                <a:ea typeface="+mn-ea"/>
                <a:cs typeface="+mn-cs"/>
              </a:rPr>
              <a:t>/:</a:t>
            </a:r>
            <a:r>
              <a:rPr lang="en-US" sz="1100" b="0" i="0" kern="1200" dirty="0" err="1" smtClean="0">
                <a:solidFill>
                  <a:schemeClr val="tx1"/>
                </a:solidFill>
                <a:effectLst/>
                <a:latin typeface="+mn-lt"/>
                <a:ea typeface="+mn-ea"/>
                <a:cs typeface="+mn-cs"/>
              </a:rPr>
              <a:t>instance_id</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30</a:t>
            </a:fld>
            <a:endParaRPr lang="en-US"/>
          </a:p>
        </p:txBody>
      </p:sp>
    </p:spTree>
    <p:extLst>
      <p:ext uri="{BB962C8B-B14F-4D97-AF65-F5344CB8AC3E}">
        <p14:creationId xmlns:p14="http://schemas.microsoft.com/office/powerpoint/2010/main" val="1736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smtClean="0">
                <a:solidFill>
                  <a:schemeClr val="bg1"/>
                </a:solidFill>
                <a:latin typeface="MetricHPE" panose="020B0503030202060203" pitchFamily="34" charset="0"/>
              </a:rPr>
              <a:t>Ask audience if they’ve heard of</a:t>
            </a:r>
            <a:r>
              <a:rPr lang="en-US" baseline="0" dirty="0" smtClean="0">
                <a:solidFill>
                  <a:schemeClr val="bg1"/>
                </a:solidFill>
                <a:latin typeface="MetricHPE" panose="020B0503030202060203" pitchFamily="34" charset="0"/>
              </a:rPr>
              <a:t> Grommet. Other UI kits, twitter bootstrap?</a:t>
            </a:r>
          </a:p>
          <a:p>
            <a:endParaRPr lang="en-US" baseline="0" dirty="0" smtClean="0">
              <a:solidFill>
                <a:schemeClr val="bg1"/>
              </a:solidFill>
              <a:latin typeface="MetricHPE" panose="020B0503030202060203" pitchFamily="34" charset="0"/>
            </a:endParaRPr>
          </a:p>
          <a:p>
            <a:r>
              <a:rPr lang="en-US" sz="1100" b="0" i="0" kern="1200" dirty="0" smtClean="0">
                <a:solidFill>
                  <a:schemeClr val="bg1"/>
                </a:solidFill>
                <a:effectLst/>
                <a:latin typeface="MetricHPE" panose="020B0503030202060203" pitchFamily="34" charset="0"/>
                <a:ea typeface="+mn-ea"/>
                <a:cs typeface="+mn-cs"/>
              </a:rPr>
              <a:t>grommet is a</a:t>
            </a:r>
            <a:r>
              <a:rPr lang="en-US" sz="1100" b="0" i="0" kern="1200" baseline="0" dirty="0" smtClean="0">
                <a:solidFill>
                  <a:schemeClr val="bg1"/>
                </a:solidFill>
                <a:effectLst/>
                <a:latin typeface="MetricHPE" panose="020B0503030202060203" pitchFamily="34" charset="0"/>
                <a:ea typeface="+mn-ea"/>
                <a:cs typeface="+mn-cs"/>
              </a:rPr>
              <a:t> react </a:t>
            </a:r>
            <a:r>
              <a:rPr lang="en-US" sz="1100" b="0" i="0" kern="1200" dirty="0" smtClean="0">
                <a:solidFill>
                  <a:schemeClr val="bg1"/>
                </a:solidFill>
                <a:effectLst/>
                <a:latin typeface="MetricHPE" panose="020B0503030202060203" pitchFamily="34" charset="0"/>
                <a:ea typeface="+mn-ea"/>
                <a:cs typeface="+mn-cs"/>
              </a:rPr>
              <a:t>based framework that provides </a:t>
            </a:r>
            <a:r>
              <a:rPr lang="en-US" sz="1100" b="1" i="0" kern="1200" dirty="0" smtClean="0">
                <a:solidFill>
                  <a:schemeClr val="bg1"/>
                </a:solidFill>
                <a:effectLst/>
                <a:latin typeface="MetricHPE" panose="020B0503030202060203" pitchFamily="34" charset="0"/>
                <a:ea typeface="+mn-ea"/>
                <a:cs typeface="+mn-cs"/>
              </a:rPr>
              <a:t>accessibility, modularity, responsiveness, and theming </a:t>
            </a:r>
            <a:r>
              <a:rPr lang="en-US" sz="1100" b="0" i="0" kern="1200" dirty="0" smtClean="0">
                <a:solidFill>
                  <a:schemeClr val="bg1"/>
                </a:solidFill>
                <a:effectLst/>
                <a:latin typeface="MetricHPE" panose="020B0503030202060203" pitchFamily="34" charset="0"/>
                <a:ea typeface="+mn-ea"/>
                <a:cs typeface="+mn-cs"/>
              </a:rPr>
              <a:t>in a tidy package. You can download this package from NPM into your react project and get started.</a:t>
            </a:r>
          </a:p>
          <a:p>
            <a:endParaRPr lang="en-US" sz="1100" b="0" i="0" kern="1200" dirty="0" smtClean="0">
              <a:solidFill>
                <a:schemeClr val="bg1"/>
              </a:solidFill>
              <a:effectLst/>
              <a:latin typeface="MetricHPE" panose="020B0503030202060203" pitchFamily="34" charset="0"/>
              <a:ea typeface="+mn-ea"/>
              <a:cs typeface="+mn-cs"/>
            </a:endParaRPr>
          </a:p>
          <a:p>
            <a:r>
              <a:rPr lang="en-US" sz="1100" b="0" i="0" kern="1200" dirty="0" smtClean="0">
                <a:solidFill>
                  <a:schemeClr val="bg1"/>
                </a:solidFill>
                <a:effectLst/>
                <a:latin typeface="MetricHPE" panose="020B0503030202060203" pitchFamily="34" charset="0"/>
                <a:ea typeface="+mn-ea"/>
                <a:cs typeface="+mn-cs"/>
              </a:rPr>
              <a:t>Grommet website: </a:t>
            </a:r>
            <a:r>
              <a:rPr lang="en-US" dirty="0" smtClean="0">
                <a:solidFill>
                  <a:schemeClr val="bg1"/>
                </a:solidFill>
                <a:latin typeface="MetricHPE" panose="020B0503030202060203" pitchFamily="34" charset="0"/>
                <a:hlinkClick r:id="rId3"/>
              </a:rPr>
              <a:t>https://v2.grommet.io/</a:t>
            </a:r>
            <a:endParaRPr lang="en-US" dirty="0" smtClean="0">
              <a:solidFill>
                <a:schemeClr val="bg1"/>
              </a:solidFill>
              <a:latin typeface="MetricHPE" panose="020B0503030202060203" pitchFamily="34" charset="0"/>
            </a:endParaRPr>
          </a:p>
          <a:p>
            <a:endParaRPr lang="en-US" dirty="0" smtClean="0">
              <a:solidFill>
                <a:schemeClr val="bg1"/>
              </a:solidFill>
              <a:latin typeface="MetricHPE" panose="020B0503030202060203" pitchFamily="34" charset="0"/>
            </a:endParaRPr>
          </a:p>
        </p:txBody>
      </p:sp>
      <p:sp>
        <p:nvSpPr>
          <p:cNvPr id="4" name="Slide Number Placeholder 3"/>
          <p:cNvSpPr>
            <a:spLocks noGrp="1"/>
          </p:cNvSpPr>
          <p:nvPr>
            <p:ph type="sldNum" sz="quarter" idx="10"/>
          </p:nvPr>
        </p:nvSpPr>
        <p:spPr/>
        <p:txBody>
          <a:bodyPr/>
          <a:lstStyle/>
          <a:p>
            <a:fld id="{5BFEAE42-E3FE-4405-B7FC-4425D05B92A0}" type="slidenum">
              <a:rPr lang="uk-UA" smtClean="0"/>
              <a:pPr/>
              <a:t>3</a:t>
            </a:fld>
            <a:endParaRPr lang="uk-UA"/>
          </a:p>
        </p:txBody>
      </p:sp>
    </p:spTree>
    <p:extLst>
      <p:ext uri="{BB962C8B-B14F-4D97-AF65-F5344CB8AC3E}">
        <p14:creationId xmlns:p14="http://schemas.microsoft.com/office/powerpoint/2010/main" val="1328659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Ok, now that I’ve covered the basics of what the Open Service Broker API and architecture are like, does anyone have any questions before I dive into the Kubernetes implementation of this?</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31</a:t>
            </a:fld>
            <a:endParaRPr lang="en-US"/>
          </a:p>
        </p:txBody>
      </p:sp>
    </p:spTree>
    <p:extLst>
      <p:ext uri="{BB962C8B-B14F-4D97-AF65-F5344CB8AC3E}">
        <p14:creationId xmlns:p14="http://schemas.microsoft.com/office/powerpoint/2010/main" val="3700373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Service Catalog is an extension API that enables applications running in Kubernetes clusters to easily use external managed software offerings, such as a </a:t>
            </a:r>
            <a:r>
              <a:rPr lang="en-US" sz="1100" b="0" i="0" kern="1200" dirty="0" err="1" smtClean="0">
                <a:solidFill>
                  <a:schemeClr val="tx1"/>
                </a:solidFill>
                <a:effectLst/>
                <a:latin typeface="+mn-lt"/>
                <a:ea typeface="+mn-ea"/>
                <a:cs typeface="+mn-cs"/>
              </a:rPr>
              <a:t>datastore</a:t>
            </a:r>
            <a:r>
              <a:rPr lang="en-US" sz="1100" b="0" i="0" kern="1200" dirty="0" smtClean="0">
                <a:solidFill>
                  <a:schemeClr val="tx1"/>
                </a:solidFill>
                <a:effectLst/>
                <a:latin typeface="+mn-lt"/>
                <a:ea typeface="+mn-ea"/>
                <a:cs typeface="+mn-cs"/>
              </a:rPr>
              <a:t> service offered by a cloud provider.</a:t>
            </a:r>
          </a:p>
          <a:p>
            <a:r>
              <a:rPr lang="en-US" sz="1100" b="0" i="0" kern="1200" dirty="0" smtClean="0">
                <a:solidFill>
                  <a:schemeClr val="tx1"/>
                </a:solidFill>
                <a:effectLst/>
                <a:latin typeface="+mn-lt"/>
                <a:ea typeface="+mn-ea"/>
                <a:cs typeface="+mn-cs"/>
              </a:rPr>
              <a:t>It provides a way to list, provision, and bind with external </a:t>
            </a:r>
            <a:r>
              <a:rPr lang="en-US" sz="1100" b="0" i="0" u="none" strike="noStrike" kern="1200" dirty="0" smtClean="0">
                <a:solidFill>
                  <a:schemeClr val="tx1"/>
                </a:solidFill>
                <a:effectLst/>
                <a:latin typeface="+mn-lt"/>
                <a:ea typeface="+mn-ea"/>
                <a:cs typeface="+mn-cs"/>
                <a:hlinkClick r:id="rId3"/>
              </a:rPr>
              <a:t>Managed Services</a:t>
            </a:r>
            <a:r>
              <a:rPr lang="en-US" sz="1100" b="0" i="0" kern="1200" dirty="0" smtClean="0">
                <a:solidFill>
                  <a:schemeClr val="tx1"/>
                </a:solidFill>
                <a:effectLst/>
                <a:latin typeface="+mn-lt"/>
                <a:ea typeface="+mn-ea"/>
                <a:cs typeface="+mn-cs"/>
              </a:rPr>
              <a:t> from </a:t>
            </a:r>
            <a:r>
              <a:rPr lang="en-US" sz="1100" b="0" i="0" u="none" strike="noStrike" kern="1200" dirty="0" smtClean="0">
                <a:solidFill>
                  <a:schemeClr val="tx1"/>
                </a:solidFill>
                <a:effectLst/>
                <a:latin typeface="+mn-lt"/>
                <a:ea typeface="+mn-ea"/>
                <a:cs typeface="+mn-cs"/>
                <a:hlinkClick r:id="rId4"/>
              </a:rPr>
              <a:t>Service Brokers</a:t>
            </a:r>
            <a:r>
              <a:rPr lang="en-US" sz="1100" b="0" i="0" kern="1200" dirty="0" smtClean="0">
                <a:solidFill>
                  <a:schemeClr val="tx1"/>
                </a:solidFill>
                <a:effectLst/>
                <a:latin typeface="+mn-lt"/>
                <a:ea typeface="+mn-ea"/>
                <a:cs typeface="+mn-cs"/>
              </a:rPr>
              <a:t> without needing detailed knowledge about how those services are created or managed</a:t>
            </a:r>
          </a:p>
          <a:p>
            <a:endParaRPr lang="en-US" sz="1100" b="0" i="0" kern="120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Ok, so with that in mind, here is an overview of what Service-Catalog itself looks like. It’s a custom </a:t>
            </a:r>
            <a:r>
              <a:rPr lang="en-US" dirty="0" err="1" smtClean="0"/>
              <a:t>kube</a:t>
            </a:r>
            <a:r>
              <a:rPr lang="en-US" dirty="0" smtClean="0"/>
              <a:t> API Server and controller that maintains state for 5 new Resource types that correspond to their equivalents from the OSB API. The Controller implements the client side of the OSB API itself, allowing it to query service brokers for their catalogs, and to manipulate them to provision and maintain services. It also makes use of a native Kubernetes Resource, Secrets, to inject credentials for service bindings into running Pods, but more on that in a moment.</a:t>
            </a:r>
          </a:p>
          <a:p>
            <a:endParaRPr lang="en-US" sz="1100" b="0" i="0" kern="1200" dirty="0" smtClean="0">
              <a:solidFill>
                <a:schemeClr val="tx1"/>
              </a:solidFill>
              <a:effectLst/>
              <a:latin typeface="+mn-lt"/>
              <a:ea typeface="+mn-ea"/>
              <a:cs typeface="+mn-cs"/>
            </a:endParaRPr>
          </a:p>
          <a:p>
            <a:endParaRPr lang="en-US" dirty="0" smtClean="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smtClean="0"/>
              <a:t>Everything I mentioned about the OSB architecture earlier is contained in this interface between the Controller and the service brokers. App developers don’t have to be aware of it, and continue to use Kubernetes the same way as before, issuing CRUD commands through the API service as normal</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32</a:t>
            </a:fld>
            <a:endParaRPr lang="en-US"/>
          </a:p>
        </p:txBody>
      </p:sp>
    </p:spTree>
    <p:extLst>
      <p:ext uri="{BB962C8B-B14F-4D97-AF65-F5344CB8AC3E}">
        <p14:creationId xmlns:p14="http://schemas.microsoft.com/office/powerpoint/2010/main" val="3128645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Here, cluster operator creates a</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ClusterServiceBroker</a:t>
            </a:r>
            <a:r>
              <a:rPr lang="en-US" sz="1100" b="0" i="0" kern="1200" baseline="0" dirty="0" smtClean="0">
                <a:solidFill>
                  <a:schemeClr val="tx1"/>
                </a:solidFill>
                <a:effectLst/>
                <a:latin typeface="+mn-lt"/>
                <a:ea typeface="+mn-ea"/>
                <a:cs typeface="+mn-cs"/>
              </a:rPr>
              <a:t> resource within the servicecatalog.k8.io group. This resource contains the URL and connection details necessary to access a service broker endpoint. Service catalog control manager triggers a call to external service broker for a list of available services. The Service broker returns a list of available managed services and a list of Service Plans which are cached locally as </a:t>
            </a:r>
            <a:r>
              <a:rPr lang="en-US" sz="1100" b="0" i="0" kern="1200" baseline="0" dirty="0" err="1" smtClean="0">
                <a:solidFill>
                  <a:schemeClr val="tx1"/>
                </a:solidFill>
                <a:effectLst/>
                <a:latin typeface="+mn-lt"/>
                <a:ea typeface="+mn-ea"/>
                <a:cs typeface="+mn-cs"/>
              </a:rPr>
              <a:t>CLusterServiceClass</a:t>
            </a:r>
            <a:r>
              <a:rPr lang="en-US" sz="1100" b="0" i="0" kern="1200" baseline="0" dirty="0" smtClean="0">
                <a:solidFill>
                  <a:schemeClr val="tx1"/>
                </a:solidFill>
                <a:effectLst/>
                <a:latin typeface="+mn-lt"/>
                <a:ea typeface="+mn-ea"/>
                <a:cs typeface="+mn-cs"/>
              </a:rPr>
              <a:t> and </a:t>
            </a:r>
            <a:r>
              <a:rPr lang="en-US" sz="1100" b="0" i="0" kern="1200" baseline="0" dirty="0" err="1" smtClean="0">
                <a:solidFill>
                  <a:schemeClr val="tx1"/>
                </a:solidFill>
                <a:effectLst/>
                <a:latin typeface="+mn-lt"/>
                <a:ea typeface="+mn-ea"/>
                <a:cs typeface="+mn-cs"/>
              </a:rPr>
              <a:t>CLusterServicePlan</a:t>
            </a:r>
            <a:r>
              <a:rPr lang="en-US" sz="1100" b="0" i="0" kern="1200" baseline="0" dirty="0" smtClean="0">
                <a:solidFill>
                  <a:schemeClr val="tx1"/>
                </a:solidFill>
                <a:effectLst/>
                <a:latin typeface="+mn-lt"/>
                <a:ea typeface="+mn-ea"/>
                <a:cs typeface="+mn-cs"/>
              </a:rPr>
              <a:t> resources respectively. </a:t>
            </a:r>
            <a:r>
              <a:rPr lang="en-US" sz="1100" b="0" i="0" kern="1200" dirty="0" smtClean="0">
                <a:solidFill>
                  <a:schemeClr val="tx1"/>
                </a:solidFill>
                <a:effectLst/>
                <a:latin typeface="+mn-lt"/>
                <a:ea typeface="+mn-ea"/>
                <a:cs typeface="+mn-cs"/>
              </a:rPr>
              <a:t>A cluster operator can then get the list of available managed services and Plans using </a:t>
            </a:r>
            <a:r>
              <a:rPr lang="en-US" sz="1100" b="0" i="0" kern="1200" dirty="0" err="1" smtClean="0">
                <a:solidFill>
                  <a:schemeClr val="tx1"/>
                </a:solidFill>
                <a:effectLst/>
                <a:latin typeface="+mn-lt"/>
                <a:ea typeface="+mn-ea"/>
                <a:cs typeface="+mn-cs"/>
              </a:rPr>
              <a:t>kubectl</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getclusterservicecalassess</a:t>
            </a:r>
            <a:r>
              <a:rPr lang="en-US" sz="1100" b="0" i="0" kern="1200" baseline="0" dirty="0" smtClean="0">
                <a:solidFill>
                  <a:schemeClr val="tx1"/>
                </a:solidFill>
                <a:effectLst/>
                <a:latin typeface="+mn-lt"/>
                <a:ea typeface="+mn-ea"/>
                <a:cs typeface="+mn-cs"/>
              </a:rPr>
              <a:t> or </a:t>
            </a:r>
            <a:r>
              <a:rPr lang="en-US" sz="1100" b="0" i="0" kern="1200" baseline="0" dirty="0" err="1" smtClean="0">
                <a:solidFill>
                  <a:schemeClr val="tx1"/>
                </a:solidFill>
                <a:effectLst/>
                <a:latin typeface="+mn-lt"/>
                <a:ea typeface="+mn-ea"/>
                <a:cs typeface="+mn-cs"/>
              </a:rPr>
              <a:t>clusterserviceplans</a:t>
            </a:r>
            <a:r>
              <a:rPr lang="en-US" sz="1100" b="0" i="0" kern="1200" baseline="0" dirty="0" smtClean="0">
                <a:solidFill>
                  <a:schemeClr val="tx1"/>
                </a:solidFill>
                <a:effectLst/>
                <a:latin typeface="+mn-lt"/>
                <a:ea typeface="+mn-ea"/>
                <a:cs typeface="+mn-cs"/>
              </a:rPr>
              <a:t> commands.</a:t>
            </a:r>
            <a:endParaRPr lang="en-US" sz="1100" b="0" i="0" kern="1200" dirty="0" smtClean="0">
              <a:solidFill>
                <a:schemeClr val="tx1"/>
              </a:solidFill>
              <a:effectLst/>
              <a:latin typeface="+mn-lt"/>
              <a:ea typeface="+mn-ea"/>
              <a:cs typeface="+mn-cs"/>
            </a:endParaRPr>
          </a:p>
          <a:p>
            <a:endParaRPr lang="en-US" sz="1100" b="0" i="0" kern="1200" dirty="0" smtClean="0">
              <a:solidFill>
                <a:schemeClr val="tx1"/>
              </a:solidFill>
              <a:effectLst/>
              <a:latin typeface="+mn-lt"/>
              <a:ea typeface="+mn-ea"/>
              <a:cs typeface="+mn-cs"/>
            </a:endParaRPr>
          </a:p>
          <a:p>
            <a:endParaRPr lang="en-US" sz="11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33</a:t>
            </a:fld>
            <a:endParaRPr lang="en-US"/>
          </a:p>
        </p:txBody>
      </p:sp>
    </p:spTree>
    <p:extLst>
      <p:ext uri="{BB962C8B-B14F-4D97-AF65-F5344CB8AC3E}">
        <p14:creationId xmlns:p14="http://schemas.microsoft.com/office/powerpoint/2010/main" val="2692185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err="1" smtClean="0"/>
              <a:t>kubectl</a:t>
            </a:r>
            <a:r>
              <a:rPr lang="en-US" dirty="0" smtClean="0"/>
              <a:t> create –f grommet-broker-</a:t>
            </a:r>
            <a:r>
              <a:rPr lang="en-US" dirty="0" err="1" smtClean="0"/>
              <a:t>clusterservicebroker.yaml</a:t>
            </a:r>
            <a:endParaRPr lang="en-US" dirty="0" smtClean="0"/>
          </a:p>
          <a:p>
            <a:endParaRPr lang="en-US" dirty="0" smtClean="0"/>
          </a:p>
          <a:p>
            <a:r>
              <a:rPr lang="en-US" dirty="0" err="1" smtClean="0"/>
              <a:t>svcat</a:t>
            </a:r>
            <a:r>
              <a:rPr lang="en-US" dirty="0" smtClean="0"/>
              <a:t> describe broker grommet-broker</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34</a:t>
            </a:fld>
            <a:endParaRPr lang="en-US"/>
          </a:p>
        </p:txBody>
      </p:sp>
    </p:spTree>
    <p:extLst>
      <p:ext uri="{BB962C8B-B14F-4D97-AF65-F5344CB8AC3E}">
        <p14:creationId xmlns:p14="http://schemas.microsoft.com/office/powerpoint/2010/main" val="4287734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err="1" smtClean="0"/>
              <a:t>svcat</a:t>
            </a:r>
            <a:r>
              <a:rPr lang="en-US" dirty="0" smtClean="0"/>
              <a:t> get classes</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35</a:t>
            </a:fld>
            <a:endParaRPr lang="en-US"/>
          </a:p>
        </p:txBody>
      </p:sp>
    </p:spTree>
    <p:extLst>
      <p:ext uri="{BB962C8B-B14F-4D97-AF65-F5344CB8AC3E}">
        <p14:creationId xmlns:p14="http://schemas.microsoft.com/office/powerpoint/2010/main" val="1963365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Here, cluster operator can instantiate the provisioning of a new instance by creating a</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ServiceInstance</a:t>
            </a:r>
            <a:r>
              <a:rPr lang="en-US" sz="1100" b="0" i="0" kern="1200" baseline="0" dirty="0" smtClean="0">
                <a:solidFill>
                  <a:schemeClr val="tx1"/>
                </a:solidFill>
                <a:effectLst/>
                <a:latin typeface="+mn-lt"/>
                <a:ea typeface="+mn-ea"/>
                <a:cs typeface="+mn-cs"/>
              </a:rPr>
              <a:t> resource within the servicecatalog.k8.io group. When the </a:t>
            </a:r>
            <a:r>
              <a:rPr lang="en-US" sz="1100" b="0" i="0" kern="1200" baseline="0" dirty="0" err="1" smtClean="0">
                <a:solidFill>
                  <a:schemeClr val="tx1"/>
                </a:solidFill>
                <a:effectLst/>
                <a:latin typeface="+mn-lt"/>
                <a:ea typeface="+mn-ea"/>
                <a:cs typeface="+mn-cs"/>
              </a:rPr>
              <a:t>ServiceInstance</a:t>
            </a:r>
            <a:r>
              <a:rPr lang="en-US" sz="1100" b="0" i="0" kern="1200" baseline="0" dirty="0" smtClean="0">
                <a:solidFill>
                  <a:schemeClr val="tx1"/>
                </a:solidFill>
                <a:effectLst/>
                <a:latin typeface="+mn-lt"/>
                <a:ea typeface="+mn-ea"/>
                <a:cs typeface="+mn-cs"/>
              </a:rPr>
              <a:t> resource is created, Service catalog control manager initiates a call to external service broker to provision an instance of the service. The Service broker creates a new instance of the managed service and returns an HTTP response. </a:t>
            </a:r>
            <a:r>
              <a:rPr lang="en-US" sz="1100" b="0" i="0" kern="1200" dirty="0" smtClean="0">
                <a:solidFill>
                  <a:schemeClr val="tx1"/>
                </a:solidFill>
                <a:effectLst/>
                <a:latin typeface="+mn-lt"/>
                <a:ea typeface="+mn-ea"/>
                <a:cs typeface="+mn-cs"/>
              </a:rPr>
              <a:t>A cluster operator can then check the status of the instance to see if it</a:t>
            </a:r>
            <a:r>
              <a:rPr lang="en-US" sz="1100" b="0" i="0" kern="1200" baseline="0" dirty="0" smtClean="0">
                <a:solidFill>
                  <a:schemeClr val="tx1"/>
                </a:solidFill>
                <a:effectLst/>
                <a:latin typeface="+mn-lt"/>
                <a:ea typeface="+mn-ea"/>
                <a:cs typeface="+mn-cs"/>
              </a:rPr>
              <a:t> is ready.</a:t>
            </a:r>
            <a:endParaRPr lang="en-US" sz="11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36</a:t>
            </a:fld>
            <a:endParaRPr lang="en-US"/>
          </a:p>
        </p:txBody>
      </p:sp>
    </p:spTree>
    <p:extLst>
      <p:ext uri="{BB962C8B-B14F-4D97-AF65-F5344CB8AC3E}">
        <p14:creationId xmlns:p14="http://schemas.microsoft.com/office/powerpoint/2010/main" val="2745342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err="1" smtClean="0"/>
              <a:t>Kubectl</a:t>
            </a:r>
            <a:r>
              <a:rPr lang="en-US" dirty="0" smtClean="0"/>
              <a:t> create –f grommet-broker-</a:t>
            </a:r>
            <a:r>
              <a:rPr lang="en-US" dirty="0" err="1" smtClean="0"/>
              <a:t>instance.yaml</a:t>
            </a:r>
            <a:endParaRPr lang="en-US" dirty="0" smtClean="0"/>
          </a:p>
          <a:p>
            <a:endParaRPr lang="en-US" dirty="0" smtClean="0"/>
          </a:p>
          <a:p>
            <a:r>
              <a:rPr lang="en-US" dirty="0" err="1" smtClean="0"/>
              <a:t>Svca</a:t>
            </a:r>
            <a:r>
              <a:rPr lang="en-US" baseline="0" dirty="0" err="1" smtClean="0"/>
              <a:t>t</a:t>
            </a:r>
            <a:r>
              <a:rPr lang="en-US" baseline="0" dirty="0" smtClean="0"/>
              <a:t> get instances</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37</a:t>
            </a:fld>
            <a:endParaRPr lang="en-US"/>
          </a:p>
        </p:txBody>
      </p:sp>
    </p:spTree>
    <p:extLst>
      <p:ext uri="{BB962C8B-B14F-4D97-AF65-F5344CB8AC3E}">
        <p14:creationId xmlns:p14="http://schemas.microsoft.com/office/powerpoint/2010/main" val="3170666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38</a:t>
            </a:fld>
            <a:endParaRPr lang="en-US"/>
          </a:p>
        </p:txBody>
      </p:sp>
    </p:spTree>
    <p:extLst>
      <p:ext uri="{BB962C8B-B14F-4D97-AF65-F5344CB8AC3E}">
        <p14:creationId xmlns:p14="http://schemas.microsoft.com/office/powerpoint/2010/main" val="3778640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0" i="0" kern="1200" dirty="0" smtClean="0">
                <a:solidFill>
                  <a:schemeClr val="tx1"/>
                </a:solidFill>
                <a:effectLst/>
                <a:latin typeface="+mn-lt"/>
                <a:ea typeface="+mn-ea"/>
                <a:cs typeface="+mn-cs"/>
              </a:rPr>
              <a:t>After a new instance has been provisioned, a cluster operator must bind to the managed service to get the connection credentials and service account details necessary for the application to use the service. This is done by creating a </a:t>
            </a:r>
            <a:r>
              <a:rPr lang="en-US" dirty="0" err="1" smtClean="0"/>
              <a:t>ServiceBinding</a:t>
            </a:r>
            <a:r>
              <a:rPr lang="en-US" sz="1100" b="0" i="0" kern="1200" dirty="0" smtClean="0">
                <a:solidFill>
                  <a:schemeClr val="tx1"/>
                </a:solidFill>
                <a:effectLst/>
                <a:latin typeface="+mn-lt"/>
                <a:ea typeface="+mn-ea"/>
                <a:cs typeface="+mn-cs"/>
              </a:rPr>
              <a:t> resource.</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After the </a:t>
            </a:r>
            <a:r>
              <a:rPr lang="en-US" sz="1100" b="0" i="0" kern="1200" dirty="0" err="1" smtClean="0">
                <a:solidFill>
                  <a:schemeClr val="tx1"/>
                </a:solidFill>
                <a:effectLst/>
                <a:latin typeface="+mn-lt"/>
                <a:ea typeface="+mn-ea"/>
                <a:cs typeface="+mn-cs"/>
              </a:rPr>
              <a:t>ServiceBinding</a:t>
            </a:r>
            <a:r>
              <a:rPr lang="en-US" sz="1100" b="0" i="0" kern="1200" dirty="0" smtClean="0">
                <a:solidFill>
                  <a:schemeClr val="tx1"/>
                </a:solidFill>
                <a:effectLst/>
                <a:latin typeface="+mn-lt"/>
                <a:ea typeface="+mn-ea"/>
                <a:cs typeface="+mn-cs"/>
              </a:rPr>
              <a:t> is created, Service Catalog makes a call to the external service broker requesting the information necessary to bind with the service instance.</a:t>
            </a:r>
          </a:p>
          <a:p>
            <a:r>
              <a:rPr lang="en-US" sz="1100" b="0" i="0" kern="1200" dirty="0" smtClean="0">
                <a:solidFill>
                  <a:schemeClr val="tx1"/>
                </a:solidFill>
                <a:effectLst/>
                <a:latin typeface="+mn-lt"/>
                <a:ea typeface="+mn-ea"/>
                <a:cs typeface="+mn-cs"/>
              </a:rPr>
              <a:t>The service broker enables the application permissions/roles for the appropriate service account.</a:t>
            </a:r>
          </a:p>
          <a:p>
            <a:r>
              <a:rPr lang="en-US" sz="1100" b="0" i="0" kern="1200" dirty="0" smtClean="0">
                <a:solidFill>
                  <a:schemeClr val="tx1"/>
                </a:solidFill>
                <a:effectLst/>
                <a:latin typeface="+mn-lt"/>
                <a:ea typeface="+mn-ea"/>
                <a:cs typeface="+mn-cs"/>
              </a:rPr>
              <a:t>The service broker returns the information necessary to connect and access the managed service instance. This is provider and service-specific so the information returned may differ between Service Providers and their managed services.</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39</a:t>
            </a:fld>
            <a:endParaRPr lang="en-US"/>
          </a:p>
        </p:txBody>
      </p:sp>
    </p:spTree>
    <p:extLst>
      <p:ext uri="{BB962C8B-B14F-4D97-AF65-F5344CB8AC3E}">
        <p14:creationId xmlns:p14="http://schemas.microsoft.com/office/powerpoint/2010/main" val="3325655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After binding, the final step involves mapping the connection credentials and service-specific information into the application. These pieces of information are stored in secrets that the application in the cluster can access and use to connect directly with the managed service.</a:t>
            </a:r>
          </a:p>
          <a:p>
            <a:endParaRPr lang="en-US" sz="11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One method to perform this mapping is to use a declarative Pod configuration.</a:t>
            </a:r>
          </a:p>
          <a:p>
            <a:endParaRPr lang="en-US" sz="11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map secret values into application environment variables.</a:t>
            </a:r>
          </a:p>
          <a:p>
            <a:endParaRPr lang="en-US" sz="11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All that’s left to do now is to attach the secrets to our application.</a:t>
            </a:r>
          </a:p>
          <a:p>
            <a:endParaRPr lang="en-US" sz="11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To use a secret, a pod needs to reference the secret. A secret can be used with a pod in two ways: as files in a </a:t>
            </a:r>
            <a:r>
              <a:rPr lang="en-US" sz="1100" b="0" i="0" u="none" strike="noStrike" kern="1200" dirty="0" smtClean="0">
                <a:solidFill>
                  <a:schemeClr val="tx1"/>
                </a:solidFill>
                <a:effectLst/>
                <a:latin typeface="+mn-lt"/>
                <a:ea typeface="+mn-ea"/>
                <a:cs typeface="+mn-cs"/>
                <a:hlinkClick r:id="rId3"/>
              </a:rPr>
              <a:t>volume</a:t>
            </a:r>
            <a:r>
              <a:rPr lang="en-US" sz="1100" b="0" i="0" kern="1200" dirty="0" smtClean="0">
                <a:solidFill>
                  <a:schemeClr val="tx1"/>
                </a:solidFill>
                <a:effectLst/>
                <a:latin typeface="+mn-lt"/>
                <a:ea typeface="+mn-ea"/>
                <a:cs typeface="+mn-cs"/>
              </a:rPr>
              <a:t> mounted on one or more of its containers, or used by </a:t>
            </a:r>
            <a:r>
              <a:rPr lang="en-US" sz="1100" b="0" i="0" kern="1200" dirty="0" err="1" smtClean="0">
                <a:solidFill>
                  <a:schemeClr val="tx1"/>
                </a:solidFill>
                <a:effectLst/>
                <a:latin typeface="+mn-lt"/>
                <a:ea typeface="+mn-ea"/>
                <a:cs typeface="+mn-cs"/>
              </a:rPr>
              <a:t>kubelet</a:t>
            </a:r>
            <a:r>
              <a:rPr lang="en-US" sz="1100" b="0" i="0" kern="1200" dirty="0" smtClean="0">
                <a:solidFill>
                  <a:schemeClr val="tx1"/>
                </a:solidFill>
                <a:effectLst/>
                <a:latin typeface="+mn-lt"/>
                <a:ea typeface="+mn-ea"/>
                <a:cs typeface="+mn-cs"/>
              </a:rPr>
              <a:t> when pulling images for the pod</a:t>
            </a:r>
          </a:p>
          <a:p>
            <a:endParaRPr lang="en-US" sz="11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Each secret you want to use needs to be referred to in </a:t>
            </a:r>
            <a:r>
              <a:rPr lang="en-US" dirty="0" smtClean="0"/>
              <a:t>.</a:t>
            </a:r>
            <a:r>
              <a:rPr lang="en-US" dirty="0" err="1" smtClean="0"/>
              <a:t>spec.volumes</a:t>
            </a:r>
            <a:endParaRPr lang="en-US" dirty="0" smtClean="0"/>
          </a:p>
          <a:p>
            <a:endParaRPr lang="en-US" sz="1100" b="0" i="0" kern="1200" dirty="0" smtClean="0">
              <a:solidFill>
                <a:schemeClr val="tx1"/>
              </a:solidFill>
              <a:effectLst/>
              <a:latin typeface="+mn-lt"/>
              <a:ea typeface="+mn-ea"/>
              <a:cs typeface="+mn-cs"/>
            </a:endParaRPr>
          </a:p>
          <a:p>
            <a:r>
              <a:rPr lang="en-US" dirty="0" smtClean="0"/>
              <a:t>volumes:</a:t>
            </a:r>
            <a:r>
              <a:rPr lang="en-US" sz="1100" kern="1200" dirty="0" smtClean="0">
                <a:solidFill>
                  <a:schemeClr val="tx1"/>
                </a:solidFill>
                <a:effectLst/>
                <a:latin typeface="+mn-lt"/>
                <a:ea typeface="+mn-ea"/>
                <a:cs typeface="+mn-cs"/>
              </a:rPr>
              <a:t> </a:t>
            </a:r>
            <a:r>
              <a:rPr lang="en-US" dirty="0" smtClean="0"/>
              <a:t>-</a:t>
            </a:r>
            <a:r>
              <a:rPr lang="en-US" sz="1100" kern="1200" dirty="0" smtClean="0">
                <a:solidFill>
                  <a:schemeClr val="tx1"/>
                </a:solidFill>
                <a:effectLst/>
                <a:latin typeface="+mn-lt"/>
                <a:ea typeface="+mn-ea"/>
                <a:cs typeface="+mn-cs"/>
              </a:rPr>
              <a:t> </a:t>
            </a:r>
            <a:r>
              <a:rPr lang="en-US" dirty="0" smtClean="0"/>
              <a:t>name:</a:t>
            </a:r>
            <a:r>
              <a:rPr lang="en-US" sz="1100" kern="1200" dirty="0" smtClean="0">
                <a:solidFill>
                  <a:schemeClr val="tx1"/>
                </a:solidFill>
                <a:effectLst/>
                <a:latin typeface="+mn-lt"/>
                <a:ea typeface="+mn-ea"/>
                <a:cs typeface="+mn-cs"/>
              </a:rPr>
              <a:t> </a:t>
            </a:r>
            <a:r>
              <a:rPr lang="en-US" dirty="0" smtClean="0"/>
              <a:t>foo</a:t>
            </a:r>
            <a:r>
              <a:rPr lang="en-US" sz="1100" kern="1200" dirty="0" smtClean="0">
                <a:solidFill>
                  <a:schemeClr val="tx1"/>
                </a:solidFill>
                <a:effectLst/>
                <a:latin typeface="+mn-lt"/>
                <a:ea typeface="+mn-ea"/>
                <a:cs typeface="+mn-cs"/>
              </a:rPr>
              <a:t> </a:t>
            </a:r>
            <a:r>
              <a:rPr lang="en-US" dirty="0" smtClean="0"/>
              <a:t>secret:</a:t>
            </a:r>
            <a:r>
              <a:rPr lang="en-US" sz="1100" kern="1200" dirty="0" smtClean="0">
                <a:solidFill>
                  <a:schemeClr val="tx1"/>
                </a:solidFill>
                <a:effectLst/>
                <a:latin typeface="+mn-lt"/>
                <a:ea typeface="+mn-ea"/>
                <a:cs typeface="+mn-cs"/>
              </a:rPr>
              <a:t> </a:t>
            </a:r>
            <a:r>
              <a:rPr lang="en-US" dirty="0" err="1" smtClean="0"/>
              <a:t>secretName</a:t>
            </a:r>
            <a:r>
              <a:rPr lang="en-US" dirty="0" smtClean="0"/>
              <a:t>:</a:t>
            </a:r>
            <a:r>
              <a:rPr lang="en-US" sz="1100" kern="1200" dirty="0" smtClean="0">
                <a:solidFill>
                  <a:schemeClr val="tx1"/>
                </a:solidFill>
                <a:effectLst/>
                <a:latin typeface="+mn-lt"/>
                <a:ea typeface="+mn-ea"/>
                <a:cs typeface="+mn-cs"/>
              </a:rPr>
              <a:t> </a:t>
            </a:r>
            <a:r>
              <a:rPr lang="en-US" dirty="0" err="1" smtClean="0"/>
              <a:t>mysecret</a:t>
            </a:r>
            <a:endParaRPr lang="en-US" dirty="0" smtClean="0"/>
          </a:p>
          <a:p>
            <a:endParaRPr lang="en-US" dirty="0" smtClean="0"/>
          </a:p>
          <a:p>
            <a:r>
              <a:rPr lang="en-US" dirty="0" smtClean="0">
                <a:hlinkClick r:id="rId4"/>
              </a:rPr>
              <a:t>https://kubernetes.io/docs/concepts/configuration/secret/</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41</a:t>
            </a:fld>
            <a:endParaRPr lang="en-US"/>
          </a:p>
        </p:txBody>
      </p:sp>
    </p:spTree>
    <p:extLst>
      <p:ext uri="{BB962C8B-B14F-4D97-AF65-F5344CB8AC3E}">
        <p14:creationId xmlns:p14="http://schemas.microsoft.com/office/powerpoint/2010/main" val="21278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1" i="0" kern="1200" dirty="0" smtClean="0">
                <a:solidFill>
                  <a:schemeClr val="tx1"/>
                </a:solidFill>
                <a:effectLst/>
                <a:latin typeface="+mn-lt"/>
                <a:ea typeface="+mn-ea"/>
                <a:cs typeface="+mn-cs"/>
              </a:rPr>
              <a:t>Inclusive Design: </a:t>
            </a:r>
            <a:r>
              <a:rPr lang="en-US" sz="1100" b="0" i="0" kern="1200" dirty="0" smtClean="0">
                <a:solidFill>
                  <a:schemeClr val="tx1"/>
                </a:solidFill>
                <a:effectLst/>
                <a:latin typeface="+mn-lt"/>
                <a:ea typeface="+mn-ea"/>
                <a:cs typeface="+mn-cs"/>
              </a:rPr>
              <a:t>The design of mainstream </a:t>
            </a:r>
            <a:r>
              <a:rPr lang="en-US" sz="1100" b="1" i="0" kern="1200" dirty="0" smtClean="0">
                <a:solidFill>
                  <a:schemeClr val="tx1"/>
                </a:solidFill>
                <a:effectLst/>
                <a:latin typeface="+mn-lt"/>
                <a:ea typeface="+mn-ea"/>
                <a:cs typeface="+mn-cs"/>
              </a:rPr>
              <a:t>products</a:t>
            </a:r>
            <a:r>
              <a:rPr lang="en-US" sz="1100" b="0" i="0" kern="1200" dirty="0" smtClean="0">
                <a:solidFill>
                  <a:schemeClr val="tx1"/>
                </a:solidFill>
                <a:effectLst/>
                <a:latin typeface="+mn-lt"/>
                <a:ea typeface="+mn-ea"/>
                <a:cs typeface="+mn-cs"/>
              </a:rPr>
              <a:t> and/or services that are </a:t>
            </a:r>
            <a:r>
              <a:rPr lang="en-US" sz="1100" b="1" i="0" kern="1200" dirty="0" smtClean="0">
                <a:solidFill>
                  <a:schemeClr val="tx1"/>
                </a:solidFill>
                <a:effectLst/>
                <a:latin typeface="+mn-lt"/>
                <a:ea typeface="+mn-ea"/>
                <a:cs typeface="+mn-cs"/>
              </a:rPr>
              <a:t>accessible</a:t>
            </a:r>
            <a:r>
              <a:rPr lang="en-US" sz="1100" b="0" i="0" kern="1200" dirty="0" smtClean="0">
                <a:solidFill>
                  <a:schemeClr val="tx1"/>
                </a:solidFill>
                <a:effectLst/>
                <a:latin typeface="+mn-lt"/>
                <a:ea typeface="+mn-ea"/>
                <a:cs typeface="+mn-cs"/>
              </a:rPr>
              <a:t> to, and </a:t>
            </a:r>
            <a:r>
              <a:rPr lang="en-US" sz="1100" b="1" i="0" kern="1200" dirty="0" smtClean="0">
                <a:solidFill>
                  <a:schemeClr val="tx1"/>
                </a:solidFill>
                <a:effectLst/>
                <a:latin typeface="+mn-lt"/>
                <a:ea typeface="+mn-ea"/>
                <a:cs typeface="+mn-cs"/>
              </a:rPr>
              <a:t>usable</a:t>
            </a:r>
            <a:r>
              <a:rPr lang="en-US" sz="1100" b="0" i="0" kern="1200" dirty="0" smtClean="0">
                <a:solidFill>
                  <a:schemeClr val="tx1"/>
                </a:solidFill>
                <a:effectLst/>
                <a:latin typeface="+mn-lt"/>
                <a:ea typeface="+mn-ea"/>
                <a:cs typeface="+mn-cs"/>
              </a:rPr>
              <a:t> by, as </a:t>
            </a:r>
            <a:r>
              <a:rPr lang="en-US" sz="1100" b="1" i="0" kern="1200" dirty="0" smtClean="0">
                <a:solidFill>
                  <a:schemeClr val="tx1"/>
                </a:solidFill>
                <a:effectLst/>
                <a:latin typeface="+mn-lt"/>
                <a:ea typeface="+mn-ea"/>
                <a:cs typeface="+mn-cs"/>
              </a:rPr>
              <a:t>many</a:t>
            </a:r>
            <a:r>
              <a:rPr lang="en-US" sz="1100" b="0" i="0" kern="1200" dirty="0" smtClean="0">
                <a:solidFill>
                  <a:schemeClr val="tx1"/>
                </a:solidFill>
                <a:effectLst/>
                <a:latin typeface="+mn-lt"/>
                <a:ea typeface="+mn-ea"/>
                <a:cs typeface="+mn-cs"/>
              </a:rPr>
              <a:t> </a:t>
            </a:r>
            <a:r>
              <a:rPr lang="en-US" sz="1100" b="1" i="0" kern="1200" dirty="0" smtClean="0">
                <a:solidFill>
                  <a:schemeClr val="tx1"/>
                </a:solidFill>
                <a:effectLst/>
                <a:latin typeface="+mn-lt"/>
                <a:ea typeface="+mn-ea"/>
                <a:cs typeface="+mn-cs"/>
              </a:rPr>
              <a:t>people</a:t>
            </a:r>
            <a:r>
              <a:rPr lang="en-US" sz="1100" b="0" i="0" kern="1200" dirty="0" smtClean="0">
                <a:solidFill>
                  <a:schemeClr val="tx1"/>
                </a:solidFill>
                <a:effectLst/>
                <a:latin typeface="+mn-lt"/>
                <a:ea typeface="+mn-ea"/>
                <a:cs typeface="+mn-cs"/>
              </a:rPr>
              <a:t> as reasonably </a:t>
            </a:r>
            <a:r>
              <a:rPr lang="en-US" sz="1100" b="1" i="0" kern="1200" dirty="0" smtClean="0">
                <a:solidFill>
                  <a:schemeClr val="tx1"/>
                </a:solidFill>
                <a:effectLst/>
                <a:latin typeface="+mn-lt"/>
                <a:ea typeface="+mn-ea"/>
                <a:cs typeface="+mn-cs"/>
              </a:rPr>
              <a:t>possible</a:t>
            </a:r>
            <a:r>
              <a:rPr lang="en-US" sz="1100" b="0" i="0" kern="1200" dirty="0" smtClean="0">
                <a:solidFill>
                  <a:schemeClr val="tx1"/>
                </a:solidFill>
                <a:effectLst/>
                <a:latin typeface="+mn-lt"/>
                <a:ea typeface="+mn-ea"/>
                <a:cs typeface="+mn-cs"/>
              </a:rPr>
              <a:t> ... without the need for special adaptation or specialized design.</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b="1" i="0" kern="120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0" i="0" kern="1200" dirty="0" smtClean="0">
                <a:solidFill>
                  <a:schemeClr val="tx1"/>
                </a:solidFill>
                <a:effectLst/>
                <a:latin typeface="+mn-lt"/>
                <a:ea typeface="+mn-ea"/>
                <a:cs typeface="+mn-cs"/>
              </a:rPr>
              <a:t>In short, </a:t>
            </a:r>
            <a:r>
              <a:rPr lang="en-US" sz="1100" b="1" i="0" kern="1200" dirty="0" smtClean="0">
                <a:solidFill>
                  <a:schemeClr val="tx1"/>
                </a:solidFill>
                <a:effectLst/>
                <a:latin typeface="+mn-lt"/>
                <a:ea typeface="+mn-ea"/>
                <a:cs typeface="+mn-cs"/>
              </a:rPr>
              <a:t>A11Y</a:t>
            </a:r>
            <a:r>
              <a:rPr lang="en-US" sz="1100" b="0" i="0" kern="1200" dirty="0" smtClean="0">
                <a:solidFill>
                  <a:schemeClr val="tx1"/>
                </a:solidFill>
                <a:effectLst/>
                <a:latin typeface="+mn-lt"/>
                <a:ea typeface="+mn-ea"/>
                <a:cs typeface="+mn-cs"/>
              </a:rPr>
              <a:t> means “</a:t>
            </a:r>
            <a:r>
              <a:rPr lang="en-US" sz="1100" b="1" i="0" kern="1200" dirty="0" smtClean="0">
                <a:solidFill>
                  <a:schemeClr val="tx1"/>
                </a:solidFill>
                <a:effectLst/>
                <a:latin typeface="+mn-lt"/>
                <a:ea typeface="+mn-ea"/>
                <a:cs typeface="+mn-cs"/>
              </a:rPr>
              <a:t>accessibility</a:t>
            </a:r>
            <a:r>
              <a:rPr lang="en-US" sz="1100" b="0" i="0" kern="1200" dirty="0" smtClean="0">
                <a:solidFill>
                  <a:schemeClr val="tx1"/>
                </a:solidFill>
                <a:effectLst/>
                <a:latin typeface="+mn-lt"/>
                <a:ea typeface="+mn-ea"/>
                <a:cs typeface="+mn-cs"/>
              </a:rPr>
              <a:t>”. </a:t>
            </a:r>
            <a:r>
              <a:rPr lang="en-US" sz="1100" b="1" i="0" kern="1200" dirty="0" smtClean="0">
                <a:solidFill>
                  <a:schemeClr val="tx1"/>
                </a:solidFill>
                <a:effectLst/>
                <a:latin typeface="+mn-lt"/>
                <a:ea typeface="+mn-ea"/>
                <a:cs typeface="+mn-cs"/>
              </a:rPr>
              <a:t>A11Y</a:t>
            </a:r>
            <a:r>
              <a:rPr lang="en-US" sz="1100" b="0" i="0" kern="1200" dirty="0" smtClean="0">
                <a:solidFill>
                  <a:schemeClr val="tx1"/>
                </a:solidFill>
                <a:effectLst/>
                <a:latin typeface="+mn-lt"/>
                <a:ea typeface="+mn-ea"/>
                <a:cs typeface="+mn-cs"/>
              </a:rPr>
              <a:t> is what is </a:t>
            </a:r>
            <a:r>
              <a:rPr lang="en-US" sz="1100" b="1" i="0" kern="1200" dirty="0" smtClean="0">
                <a:solidFill>
                  <a:schemeClr val="tx1"/>
                </a:solidFill>
                <a:effectLst/>
                <a:latin typeface="+mn-lt"/>
                <a:ea typeface="+mn-ea"/>
                <a:cs typeface="+mn-cs"/>
              </a:rPr>
              <a:t>known as</a:t>
            </a:r>
            <a:r>
              <a:rPr lang="en-US" sz="1100" b="0" i="0" kern="1200" dirty="0" smtClean="0">
                <a:solidFill>
                  <a:schemeClr val="tx1"/>
                </a:solidFill>
                <a:effectLst/>
                <a:latin typeface="+mn-lt"/>
                <a:ea typeface="+mn-ea"/>
                <a:cs typeface="+mn-cs"/>
              </a:rPr>
              <a:t> a </a:t>
            </a:r>
            <a:r>
              <a:rPr lang="en-US" sz="1100" b="0" i="0" kern="1200" dirty="0" err="1" smtClean="0">
                <a:solidFill>
                  <a:schemeClr val="tx1"/>
                </a:solidFill>
                <a:effectLst/>
                <a:latin typeface="+mn-lt"/>
                <a:ea typeface="+mn-ea"/>
                <a:cs typeface="+mn-cs"/>
              </a:rPr>
              <a:t>numeronym</a:t>
            </a:r>
            <a:r>
              <a:rPr lang="en-US" sz="1100" b="0" i="0" kern="1200" dirty="0" smtClean="0">
                <a:solidFill>
                  <a:schemeClr val="tx1"/>
                </a:solidFill>
                <a:effectLst/>
                <a:latin typeface="+mn-lt"/>
                <a:ea typeface="+mn-ea"/>
                <a:cs typeface="+mn-cs"/>
              </a:rPr>
              <a:t>, which is somewhat similar to an acronym. Unlike an acronym, numbers are used in place of letters to shorten the term. You may already be familiar with other </a:t>
            </a:r>
            <a:r>
              <a:rPr lang="en-US" sz="1100" b="0" i="0" kern="1200" dirty="0" err="1" smtClean="0">
                <a:solidFill>
                  <a:schemeClr val="tx1"/>
                </a:solidFill>
                <a:effectLst/>
                <a:latin typeface="+mn-lt"/>
                <a:ea typeface="+mn-ea"/>
                <a:cs typeface="+mn-cs"/>
              </a:rPr>
              <a:t>numeronyms</a:t>
            </a:r>
            <a:r>
              <a:rPr lang="en-US" sz="1100" b="0" i="0" kern="1200" dirty="0" smtClean="0">
                <a:solidFill>
                  <a:schemeClr val="tx1"/>
                </a:solidFill>
                <a:effectLst/>
                <a:latin typeface="+mn-lt"/>
                <a:ea typeface="+mn-ea"/>
                <a:cs typeface="+mn-cs"/>
              </a:rPr>
              <a:t>, such as “K-9” for “Canine” or “W3C” for “World Wide Web Consortium”.</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b="0" i="0" kern="120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1" i="0" kern="1200" dirty="0" smtClean="0">
                <a:solidFill>
                  <a:schemeClr val="tx1"/>
                </a:solidFill>
                <a:effectLst/>
                <a:latin typeface="+mn-lt"/>
                <a:ea typeface="+mn-ea"/>
                <a:cs typeface="+mn-cs"/>
              </a:rPr>
              <a:t>Keyboard Navigation: </a:t>
            </a:r>
            <a:r>
              <a:rPr lang="en-US" sz="1100" b="0" i="0" kern="1200" dirty="0" smtClean="0">
                <a:solidFill>
                  <a:schemeClr val="tx1"/>
                </a:solidFill>
                <a:effectLst/>
                <a:latin typeface="+mn-lt"/>
                <a:ea typeface="+mn-ea"/>
                <a:cs typeface="+mn-cs"/>
              </a:rPr>
              <a:t>You can navigate throughout</a:t>
            </a:r>
            <a:r>
              <a:rPr lang="en-US" sz="1100" b="0" i="0" kern="1200" baseline="0" dirty="0" smtClean="0">
                <a:solidFill>
                  <a:schemeClr val="tx1"/>
                </a:solidFill>
                <a:effectLst/>
                <a:latin typeface="+mn-lt"/>
                <a:ea typeface="+mn-ea"/>
                <a:cs typeface="+mn-cs"/>
              </a:rPr>
              <a:t> the web page by using keyboard keys.</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b="0" i="0" kern="1200" baseline="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1" i="0" kern="1200" dirty="0" smtClean="0">
                <a:solidFill>
                  <a:schemeClr val="tx1"/>
                </a:solidFill>
                <a:effectLst/>
                <a:latin typeface="+mn-lt"/>
                <a:ea typeface="+mn-ea"/>
                <a:cs typeface="+mn-cs"/>
              </a:rPr>
              <a:t>Skip Links:</a:t>
            </a:r>
            <a:r>
              <a:rPr lang="en-US" sz="1100" b="0" i="0" kern="1200" baseline="0" dirty="0" smtClean="0">
                <a:solidFill>
                  <a:schemeClr val="tx1"/>
                </a:solidFill>
                <a:effectLst/>
                <a:latin typeface="+mn-lt"/>
                <a:ea typeface="+mn-ea"/>
                <a:cs typeface="+mn-cs"/>
              </a:rPr>
              <a:t> </a:t>
            </a:r>
            <a:r>
              <a:rPr lang="en-US" sz="1100" b="0" i="0" kern="1200" dirty="0" smtClean="0">
                <a:solidFill>
                  <a:schemeClr val="tx1"/>
                </a:solidFill>
                <a:effectLst/>
                <a:latin typeface="+mn-lt"/>
                <a:ea typeface="+mn-ea"/>
                <a:cs typeface="+mn-cs"/>
              </a:rPr>
              <a:t>Skip links are internal page links which aid navigation around the current page, rather than to completely new pages. </a:t>
            </a:r>
            <a:r>
              <a:rPr lang="en-US" dirty="0" smtClean="0">
                <a:hlinkClick r:id="rId3"/>
              </a:rPr>
              <a:t>https://v2.grommet.io/skiplinks</a:t>
            </a:r>
            <a:endParaRPr lang="en-US" sz="1100" b="0" i="0" kern="1200" baseline="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b="0" i="0" kern="1200" baseline="0" dirty="0" smtClean="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1" i="0" kern="1200" baseline="0" dirty="0" smtClean="0">
                <a:solidFill>
                  <a:schemeClr val="tx1"/>
                </a:solidFill>
                <a:effectLst/>
                <a:latin typeface="+mn-lt"/>
                <a:ea typeface="+mn-ea"/>
                <a:cs typeface="+mn-cs"/>
              </a:rPr>
              <a:t>Mobile First approach: </a:t>
            </a:r>
            <a:r>
              <a:rPr lang="en-US" sz="1100" b="0" i="0" kern="1200" dirty="0" smtClean="0">
                <a:solidFill>
                  <a:schemeClr val="tx1"/>
                </a:solidFill>
                <a:effectLst/>
                <a:latin typeface="+mn-lt"/>
                <a:ea typeface="+mn-ea"/>
                <a:cs typeface="+mn-cs"/>
              </a:rPr>
              <a:t>Mobile first”, as the name suggests, means that we start the product design from the mobile end which has more restrictions, then expand its features to create a tablet or desktop version.</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dirty="0" smtClean="0">
              <a:latin typeface="MetricHPE" charset="0"/>
              <a:ea typeface="MetricHPE" charset="0"/>
              <a:cs typeface="MetricHPE" charset="0"/>
            </a:endParaRP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4</a:t>
            </a:fld>
            <a:endParaRPr lang="en-US"/>
          </a:p>
        </p:txBody>
      </p:sp>
    </p:spTree>
    <p:extLst>
      <p:ext uri="{BB962C8B-B14F-4D97-AF65-F5344CB8AC3E}">
        <p14:creationId xmlns:p14="http://schemas.microsoft.com/office/powerpoint/2010/main" val="1779437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45</a:t>
            </a:fld>
            <a:endParaRPr lang="en-US"/>
          </a:p>
        </p:txBody>
      </p:sp>
    </p:spTree>
    <p:extLst>
      <p:ext uri="{BB962C8B-B14F-4D97-AF65-F5344CB8AC3E}">
        <p14:creationId xmlns:p14="http://schemas.microsoft.com/office/powerpoint/2010/main" val="1356478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dirty="0" smtClean="0"/>
              <a:t>Tight Coupling: </a:t>
            </a:r>
            <a:r>
              <a:rPr lang="en-US" sz="1100" b="0" i="0" kern="1200" dirty="0" smtClean="0">
                <a:solidFill>
                  <a:schemeClr val="tx1"/>
                </a:solidFill>
                <a:effectLst/>
                <a:latin typeface="+mn-lt"/>
                <a:ea typeface="+mn-ea"/>
                <a:cs typeface="+mn-cs"/>
              </a:rPr>
              <a:t>If changing one element </a:t>
            </a:r>
            <a:r>
              <a:rPr lang="en-US" sz="1100" b="0" i="1" kern="1200" dirty="0" smtClean="0">
                <a:solidFill>
                  <a:schemeClr val="tx1"/>
                </a:solidFill>
                <a:effectLst/>
                <a:latin typeface="+mn-lt"/>
                <a:ea typeface="+mn-ea"/>
                <a:cs typeface="+mn-cs"/>
              </a:rPr>
              <a:t>requires</a:t>
            </a:r>
            <a:r>
              <a:rPr lang="en-US" sz="1100" b="0" i="0" kern="1200" dirty="0" smtClean="0">
                <a:solidFill>
                  <a:schemeClr val="tx1"/>
                </a:solidFill>
                <a:effectLst/>
                <a:latin typeface="+mn-lt"/>
                <a:ea typeface="+mn-ea"/>
                <a:cs typeface="+mn-cs"/>
              </a:rPr>
              <a:t> changing another element then we say there is </a:t>
            </a:r>
            <a:r>
              <a:rPr lang="en-US" sz="1100" b="0" i="1" kern="1200" dirty="0" smtClean="0">
                <a:solidFill>
                  <a:schemeClr val="tx1"/>
                </a:solidFill>
                <a:effectLst/>
                <a:latin typeface="+mn-lt"/>
                <a:ea typeface="+mn-ea"/>
                <a:cs typeface="+mn-cs"/>
              </a:rPr>
              <a:t>tight coupling</a:t>
            </a:r>
          </a:p>
          <a:p>
            <a:r>
              <a:rPr lang="en-US" sz="1100" b="1" i="0" kern="1200" dirty="0" smtClean="0">
                <a:solidFill>
                  <a:schemeClr val="tx1"/>
                </a:solidFill>
                <a:effectLst/>
                <a:latin typeface="+mn-lt"/>
                <a:ea typeface="+mn-ea"/>
                <a:cs typeface="+mn-cs"/>
              </a:rPr>
              <a:t>Style the elements </a:t>
            </a:r>
            <a:r>
              <a:rPr lang="en-US" sz="1100" b="0" i="0" kern="1200" dirty="0" smtClean="0">
                <a:solidFill>
                  <a:schemeClr val="tx1"/>
                </a:solidFill>
                <a:effectLst/>
                <a:latin typeface="+mn-lt"/>
                <a:ea typeface="+mn-ea"/>
                <a:cs typeface="+mn-cs"/>
              </a:rPr>
              <a:t>You</a:t>
            </a:r>
            <a:r>
              <a:rPr lang="en-US" sz="1100" b="0" i="0" kern="1200" baseline="0" dirty="0" smtClean="0">
                <a:solidFill>
                  <a:schemeClr val="tx1"/>
                </a:solidFill>
                <a:effectLst/>
                <a:latin typeface="+mn-lt"/>
                <a:ea typeface="+mn-ea"/>
                <a:cs typeface="+mn-cs"/>
              </a:rPr>
              <a:t> can only style the elements you want.</a:t>
            </a:r>
            <a:endParaRPr lang="en-US" sz="1100" b="1" i="0" kern="1200" dirty="0" smtClean="0">
              <a:solidFill>
                <a:schemeClr val="tx1"/>
              </a:solidFill>
              <a:effectLst/>
              <a:latin typeface="+mn-lt"/>
              <a:ea typeface="+mn-ea"/>
              <a:cs typeface="+mn-cs"/>
            </a:endParaRPr>
          </a:p>
          <a:p>
            <a:r>
              <a:rPr lang="en-US" sz="1100" b="1" i="0" kern="1200" dirty="0" smtClean="0">
                <a:solidFill>
                  <a:schemeClr val="tx1"/>
                </a:solidFill>
                <a:effectLst/>
                <a:latin typeface="+mn-lt"/>
                <a:ea typeface="+mn-ea"/>
                <a:cs typeface="+mn-cs"/>
              </a:rPr>
              <a:t>Custom themes: </a:t>
            </a:r>
            <a:r>
              <a:rPr lang="en-US" sz="1100" b="0" i="0" kern="1200" dirty="0" smtClean="0">
                <a:solidFill>
                  <a:schemeClr val="tx1"/>
                </a:solidFill>
                <a:effectLst/>
                <a:latin typeface="+mn-lt"/>
                <a:ea typeface="+mn-ea"/>
                <a:cs typeface="+mn-cs"/>
              </a:rPr>
              <a:t>Apart</a:t>
            </a:r>
            <a:r>
              <a:rPr lang="en-US" sz="1100" b="0" i="0" kern="1200" baseline="0" dirty="0" smtClean="0">
                <a:solidFill>
                  <a:schemeClr val="tx1"/>
                </a:solidFill>
                <a:effectLst/>
                <a:latin typeface="+mn-lt"/>
                <a:ea typeface="+mn-ea"/>
                <a:cs typeface="+mn-cs"/>
              </a:rPr>
              <a:t> from the available theme you can build and apply custom themes. I will show you the custom theme generation in next slide.</a:t>
            </a:r>
            <a:endParaRPr lang="en-US" sz="1100" b="1" i="0" kern="1200" dirty="0" smtClean="0">
              <a:solidFill>
                <a:schemeClr val="tx1"/>
              </a:solidFill>
              <a:effectLst/>
              <a:latin typeface="+mn-lt"/>
              <a:ea typeface="+mn-ea"/>
              <a:cs typeface="+mn-cs"/>
            </a:endParaRPr>
          </a:p>
          <a:p>
            <a:r>
              <a:rPr lang="en-US" sz="1100" b="1" i="0" kern="1200" dirty="0" smtClean="0">
                <a:solidFill>
                  <a:schemeClr val="tx1"/>
                </a:solidFill>
                <a:effectLst/>
                <a:latin typeface="+mn-lt"/>
                <a:ea typeface="+mn-ea"/>
                <a:cs typeface="+mn-cs"/>
              </a:rPr>
              <a:t>CSS naming collision:</a:t>
            </a:r>
            <a:r>
              <a:rPr lang="en-US" sz="1100" b="1" i="0" kern="1200" baseline="0" dirty="0" smtClean="0">
                <a:solidFill>
                  <a:schemeClr val="tx1"/>
                </a:solidFill>
                <a:effectLst/>
                <a:latin typeface="+mn-lt"/>
                <a:ea typeface="+mn-ea"/>
                <a:cs typeface="+mn-cs"/>
              </a:rPr>
              <a:t> </a:t>
            </a:r>
            <a:r>
              <a:rPr lang="en-US" sz="1100" b="0" i="0" kern="1200" baseline="0" dirty="0" smtClean="0">
                <a:solidFill>
                  <a:schemeClr val="tx1"/>
                </a:solidFill>
                <a:effectLst/>
                <a:latin typeface="+mn-lt"/>
                <a:ea typeface="+mn-ea"/>
                <a:cs typeface="+mn-cs"/>
              </a:rPr>
              <a:t>it automatically generates a unique class name for you which avoids the naming collision.</a:t>
            </a:r>
            <a:endParaRPr lang="en-US" sz="11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pPr/>
              <a:t>5</a:t>
            </a:fld>
            <a:endParaRPr lang="en-US"/>
          </a:p>
        </p:txBody>
      </p:sp>
    </p:spTree>
    <p:extLst>
      <p:ext uri="{BB962C8B-B14F-4D97-AF65-F5344CB8AC3E}">
        <p14:creationId xmlns:p14="http://schemas.microsoft.com/office/powerpoint/2010/main" val="62135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dirty="0" smtClean="0"/>
              <a:t>Match</a:t>
            </a:r>
            <a:r>
              <a:rPr lang="en-US" b="1" baseline="0" dirty="0" smtClean="0"/>
              <a:t> Company branding easily:</a:t>
            </a:r>
            <a:r>
              <a:rPr lang="en-US" b="0" baseline="0" dirty="0" smtClean="0"/>
              <a:t> Grommet provides different base theme version which can easily match your company branding . Also you can modify slightly to match.</a:t>
            </a:r>
            <a:endParaRPr lang="en-US" b="1" dirty="0" smtClean="0"/>
          </a:p>
          <a:p>
            <a:r>
              <a:rPr lang="en-US" b="1" dirty="0" smtClean="0"/>
              <a:t>Custom</a:t>
            </a:r>
            <a:r>
              <a:rPr lang="en-US" b="1" baseline="0" dirty="0" smtClean="0"/>
              <a:t> Theme Generator: </a:t>
            </a:r>
            <a:r>
              <a:rPr lang="en-US" b="0" baseline="0" dirty="0" smtClean="0"/>
              <a:t>You can find the community built custom theme generators here where you can make your changes on top of base theme, export and use it for your application.</a:t>
            </a:r>
            <a:endParaRPr lang="en-US" b="1" dirty="0" smtClean="0"/>
          </a:p>
          <a:p>
            <a:r>
              <a:rPr lang="en-US" b="1" dirty="0" smtClean="0"/>
              <a:t>Easily version Control: </a:t>
            </a:r>
            <a:r>
              <a:rPr lang="en-US" b="0" dirty="0" smtClean="0"/>
              <a:t>Say</a:t>
            </a:r>
            <a:r>
              <a:rPr lang="en-US" b="0" baseline="0" dirty="0" smtClean="0"/>
              <a:t> </a:t>
            </a:r>
            <a:r>
              <a:rPr lang="en-US" dirty="0" smtClean="0"/>
              <a:t>Xyz company has to 2</a:t>
            </a:r>
            <a:r>
              <a:rPr lang="en-US" baseline="0" dirty="0" smtClean="0"/>
              <a:t>0 application already running, wanted to rebrand them. </a:t>
            </a:r>
            <a:r>
              <a:rPr lang="en-US" dirty="0" smtClean="0"/>
              <a:t>grommet theme</a:t>
            </a:r>
            <a:r>
              <a:rPr lang="en-US" baseline="0" dirty="0" smtClean="0"/>
              <a:t> in available </a:t>
            </a:r>
            <a:r>
              <a:rPr lang="en-US" baseline="0" dirty="0" err="1" smtClean="0"/>
              <a:t>npm</a:t>
            </a:r>
            <a:r>
              <a:rPr lang="en-US" baseline="0" dirty="0" smtClean="0"/>
              <a:t>. So updating </a:t>
            </a:r>
            <a:r>
              <a:rPr lang="en-US" baseline="0" dirty="0" err="1" smtClean="0"/>
              <a:t>npm</a:t>
            </a:r>
            <a:r>
              <a:rPr lang="en-US" baseline="0" dirty="0" smtClean="0"/>
              <a:t> packages and dependency versions will apply changes to across all the applications.</a:t>
            </a:r>
          </a:p>
          <a:p>
            <a:r>
              <a:rPr lang="en-US" baseline="0" dirty="0" smtClean="0"/>
              <a:t>Rebranding – 20 apps are already running</a:t>
            </a:r>
          </a:p>
          <a:p>
            <a:r>
              <a:rPr lang="en-US" baseline="0" dirty="0" smtClean="0"/>
              <a:t>Updating NPM packages dependency version.</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6</a:t>
            </a:fld>
            <a:endParaRPr lang="en-US"/>
          </a:p>
        </p:txBody>
      </p:sp>
    </p:spTree>
    <p:extLst>
      <p:ext uri="{BB962C8B-B14F-4D97-AF65-F5344CB8AC3E}">
        <p14:creationId xmlns:p14="http://schemas.microsoft.com/office/powerpoint/2010/main" val="355233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dirty="0" smtClean="0"/>
              <a:t>Grommet Components: </a:t>
            </a:r>
            <a:r>
              <a:rPr lang="en-US" b="0" dirty="0" smtClean="0"/>
              <a:t>T</a:t>
            </a:r>
            <a:r>
              <a:rPr lang="en-US" sz="1100" b="0" i="0" kern="1200" dirty="0" smtClean="0">
                <a:solidFill>
                  <a:schemeClr val="tx1"/>
                </a:solidFill>
                <a:effectLst/>
                <a:latin typeface="+mn-lt"/>
                <a:ea typeface="+mn-ea"/>
                <a:cs typeface="+mn-cs"/>
              </a:rPr>
              <a:t>hese are the building blocks of the grommet library, master them, and become an</a:t>
            </a:r>
            <a:r>
              <a:rPr lang="en-US" sz="1100" b="0" i="0" kern="1200" baseline="0" dirty="0" smtClean="0">
                <a:solidFill>
                  <a:schemeClr val="tx1"/>
                </a:solidFill>
                <a:effectLst/>
                <a:latin typeface="+mn-lt"/>
                <a:ea typeface="+mn-ea"/>
                <a:cs typeface="+mn-cs"/>
              </a:rPr>
              <a:t> expert.</a:t>
            </a:r>
          </a:p>
          <a:p>
            <a:r>
              <a:rPr lang="en-US" sz="1100" b="0" i="0" kern="1200" baseline="0" dirty="0" smtClean="0">
                <a:solidFill>
                  <a:schemeClr val="tx1"/>
                </a:solidFill>
                <a:effectLst/>
                <a:latin typeface="+mn-lt"/>
                <a:ea typeface="+mn-ea"/>
                <a:cs typeface="+mn-cs"/>
              </a:rPr>
              <a:t>Let’s see a few components now.</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7</a:t>
            </a:fld>
            <a:endParaRPr lang="en-US"/>
          </a:p>
        </p:txBody>
      </p:sp>
    </p:spTree>
    <p:extLst>
      <p:ext uri="{BB962C8B-B14F-4D97-AF65-F5344CB8AC3E}">
        <p14:creationId xmlns:p14="http://schemas.microsoft.com/office/powerpoint/2010/main" val="267384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b="1" dirty="0" smtClean="0"/>
              <a:t>Box: </a:t>
            </a:r>
            <a:r>
              <a:rPr lang="en-US" dirty="0" smtClean="0"/>
              <a:t>A container that lays out its contents in one direction</a:t>
            </a:r>
          </a:p>
          <a:p>
            <a:pPr marL="0" indent="0">
              <a:buFont typeface="Arial" charset="0"/>
              <a:buNone/>
            </a:pPr>
            <a:r>
              <a:rPr lang="en-US" sz="1100" b="1" i="0" kern="1200" baseline="0" dirty="0" smtClean="0">
                <a:solidFill>
                  <a:schemeClr val="tx1"/>
                </a:solidFill>
                <a:effectLst/>
                <a:latin typeface="+mn-lt"/>
                <a:ea typeface="+mn-ea"/>
                <a:cs typeface="+mn-cs"/>
              </a:rPr>
              <a:t>Grid:	</a:t>
            </a:r>
            <a:r>
              <a:rPr lang="en-US" dirty="0" smtClean="0">
                <a:latin typeface="MetricHPE" charset="0"/>
                <a:ea typeface="MetricHPE" charset="0"/>
                <a:cs typeface="MetricHPE" charset="0"/>
              </a:rPr>
              <a:t>A grid system for laying out content </a:t>
            </a:r>
          </a:p>
          <a:p>
            <a:pPr marL="685800" lvl="4" indent="0">
              <a:buFont typeface="Arial" charset="0"/>
              <a:buNone/>
            </a:pPr>
            <a:r>
              <a:rPr lang="en-US" dirty="0" smtClean="0">
                <a:latin typeface="MetricHPE" charset="0"/>
                <a:ea typeface="MetricHPE" charset="0"/>
                <a:cs typeface="MetricHPE" charset="0"/>
              </a:rPr>
              <a:t>	Uses CSS grid browser spec</a:t>
            </a:r>
          </a:p>
          <a:p>
            <a:pPr marL="685800" lvl="4" indent="0">
              <a:buFont typeface="Arial" charset="0"/>
              <a:buNone/>
            </a:pPr>
            <a:r>
              <a:rPr lang="en-US" dirty="0" smtClean="0">
                <a:latin typeface="MetricHPE" charset="0"/>
                <a:ea typeface="MetricHPE" charset="0"/>
                <a:cs typeface="MetricHPE" charset="0"/>
              </a:rPr>
              <a:t>	Powerful app layout native to CSS</a:t>
            </a:r>
            <a:endParaRPr lang="en-US" sz="1100" b="1"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100" b="1" i="0" kern="1200" baseline="0" dirty="0" smtClean="0">
                <a:solidFill>
                  <a:schemeClr val="tx1"/>
                </a:solidFill>
                <a:effectLst/>
                <a:latin typeface="+mn-lt"/>
                <a:ea typeface="+mn-ea"/>
                <a:cs typeface="+mn-cs"/>
              </a:rPr>
              <a:t>Layer:	</a:t>
            </a:r>
            <a:r>
              <a:rPr lang="en-US" dirty="0" smtClean="0"/>
              <a:t>Layer is typically modal and anchored to an edge, corner, or center of the window. </a:t>
            </a:r>
          </a:p>
          <a:p>
            <a:pPr marL="0" indent="0">
              <a:buFont typeface="Arial" panose="020B0604020202020204" pitchFamily="34" charset="0"/>
              <a:buNone/>
            </a:pPr>
            <a:r>
              <a:rPr lang="en-US" dirty="0" smtClean="0"/>
              <a:t>	Caller's responsibility to provide a control for the user to close the layer.</a:t>
            </a:r>
          </a:p>
          <a:p>
            <a:endParaRPr lang="en-US" sz="1100" b="1" i="0" kern="1200" baseline="0" dirty="0" smtClean="0">
              <a:solidFill>
                <a:schemeClr val="tx1"/>
              </a:solidFill>
              <a:effectLst/>
              <a:latin typeface="+mn-lt"/>
              <a:ea typeface="+mn-ea"/>
              <a:cs typeface="+mn-cs"/>
            </a:endParaRPr>
          </a:p>
          <a:p>
            <a:pPr marL="0" indent="0">
              <a:buFont typeface="Arial" charset="0"/>
              <a:buNone/>
            </a:pPr>
            <a:r>
              <a:rPr lang="en-US" sz="1100" b="1" i="0" kern="1200" baseline="0" dirty="0" smtClean="0">
                <a:solidFill>
                  <a:schemeClr val="tx1"/>
                </a:solidFill>
                <a:effectLst/>
                <a:latin typeface="+mn-lt"/>
                <a:ea typeface="+mn-ea"/>
                <a:cs typeface="+mn-cs"/>
              </a:rPr>
              <a:t>Stack: 	</a:t>
            </a:r>
            <a:r>
              <a:rPr lang="en-US" dirty="0" smtClean="0">
                <a:latin typeface="MetricHPE" charset="0"/>
                <a:ea typeface="MetricHPE" charset="0"/>
                <a:cs typeface="MetricHPE" charset="0"/>
              </a:rPr>
              <a:t>A container that stacks contents on top of each other</a:t>
            </a:r>
          </a:p>
          <a:p>
            <a:pPr marL="0" indent="0">
              <a:buFont typeface="Arial" charset="0"/>
              <a:buNone/>
            </a:pPr>
            <a:r>
              <a:rPr lang="en-US" dirty="0" smtClean="0"/>
              <a:t>	Stack is typically used to decorate Meter, Chart, or icons</a:t>
            </a:r>
            <a:endParaRPr lang="en-US" sz="1100" b="1" i="0" kern="1200" baseline="0" dirty="0" smtClean="0">
              <a:solidFill>
                <a:schemeClr val="tx1"/>
              </a:solidFill>
              <a:effectLst/>
              <a:latin typeface="+mn-lt"/>
              <a:ea typeface="+mn-ea"/>
              <a:cs typeface="+mn-cs"/>
            </a:endParaRPr>
          </a:p>
          <a:p>
            <a:endParaRPr lang="en-US" dirty="0" smtClean="0">
              <a:hlinkClick r:id="rId3"/>
            </a:endParaRPr>
          </a:p>
          <a:p>
            <a:endParaRPr lang="en-US" dirty="0" smtClean="0">
              <a:hlinkClick r:id="rId3"/>
            </a:endParaRPr>
          </a:p>
          <a:p>
            <a:r>
              <a:rPr lang="en-US" dirty="0" smtClean="0">
                <a:hlinkClick r:id="rId3"/>
              </a:rPr>
              <a:t>https://storybook.grommet.io/?path=/story/stack--simple-stack</a:t>
            </a:r>
            <a:endParaRPr lang="en-US" dirty="0" smtClean="0"/>
          </a:p>
          <a:p>
            <a:endParaRPr lang="en-US" dirty="0" smtClean="0"/>
          </a:p>
          <a:p>
            <a:r>
              <a:rPr lang="en-US" dirty="0" smtClean="0">
                <a:hlinkClick r:id="rId4"/>
              </a:rPr>
              <a:t>https://codesandbox.io/s/github/grommet/grommet-sandbox?initialpath=stack&amp;module=%2Fsrc%2FStack.js</a:t>
            </a:r>
            <a:endParaRPr lang="en-US" dirty="0" smtClean="0"/>
          </a:p>
          <a:p>
            <a:endParaRPr lang="en-US" dirty="0" smtClean="0"/>
          </a:p>
          <a:p>
            <a:r>
              <a:rPr lang="en-US" dirty="0" smtClean="0">
                <a:hlinkClick r:id="rId5"/>
              </a:rPr>
              <a:t>https://v2.grommet.io/grid</a:t>
            </a:r>
            <a:endParaRPr lang="en-US" dirty="0" smtClean="0"/>
          </a:p>
          <a:p>
            <a:endParaRPr lang="en-US" dirty="0" smtClean="0"/>
          </a:p>
          <a:p>
            <a:r>
              <a:rPr lang="en-US" dirty="0" smtClean="0">
                <a:hlinkClick r:id="rId6"/>
              </a:rPr>
              <a:t>https://v2.grommet.io/layer</a:t>
            </a:r>
            <a:endParaRPr lang="en-US" dirty="0" smtClean="0"/>
          </a:p>
          <a:p>
            <a:endParaRPr lang="en-US" dirty="0" smtClean="0"/>
          </a:p>
          <a:p>
            <a:r>
              <a:rPr lang="en-US" dirty="0" smtClean="0">
                <a:hlinkClick r:id="rId7"/>
              </a:rPr>
              <a:t>https://v2.grommet.io/stack</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8</a:t>
            </a:fld>
            <a:endParaRPr lang="en-US"/>
          </a:p>
        </p:txBody>
      </p:sp>
    </p:spTree>
    <p:extLst>
      <p:ext uri="{BB962C8B-B14F-4D97-AF65-F5344CB8AC3E}">
        <p14:creationId xmlns:p14="http://schemas.microsoft.com/office/powerpoint/2010/main" val="3112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Button: 	</a:t>
            </a:r>
            <a:r>
              <a:rPr lang="en-US" dirty="0" smtClean="0"/>
              <a:t>You can provide a single function child that will be called with 'hover' and 'focus' keys</a:t>
            </a:r>
          </a:p>
          <a:p>
            <a:pPr marL="0" indent="0">
              <a:buFont typeface="Arial" charset="0"/>
              <a:buNone/>
            </a:pPr>
            <a:r>
              <a:rPr lang="en-US" sz="1100" b="1" i="0" kern="1200" baseline="0" dirty="0" smtClean="0">
                <a:solidFill>
                  <a:schemeClr val="tx1"/>
                </a:solidFill>
                <a:effectLst/>
                <a:latin typeface="+mn-lt"/>
                <a:ea typeface="+mn-ea"/>
                <a:cs typeface="+mn-cs"/>
              </a:rPr>
              <a:t>Anchor:	</a:t>
            </a:r>
            <a:r>
              <a:rPr lang="en-US" dirty="0" smtClean="0"/>
              <a:t>A text link</a:t>
            </a:r>
            <a:endParaRPr lang="en-US" dirty="0" smtClean="0">
              <a:latin typeface="MetricHPE" charset="0"/>
              <a:ea typeface="MetricHPE" charset="0"/>
              <a:cs typeface="MetricHPE" charset="0"/>
            </a:endParaRPr>
          </a:p>
          <a:p>
            <a:pPr marL="0" indent="0">
              <a:buFont typeface="Arial" charset="0"/>
              <a:buNone/>
            </a:pPr>
            <a:r>
              <a:rPr lang="en-US" dirty="0" smtClean="0">
                <a:latin typeface="MetricHPE" charset="0"/>
                <a:ea typeface="MetricHPE" charset="0"/>
                <a:cs typeface="MetricHPE" charset="0"/>
              </a:rPr>
              <a:t>	Powerful app layout native to CSS</a:t>
            </a:r>
          </a:p>
          <a:p>
            <a:pPr marL="0" indent="0">
              <a:buFont typeface="Arial" panose="020B0604020202020204" pitchFamily="34" charset="0"/>
              <a:buNone/>
            </a:pPr>
            <a:r>
              <a:rPr lang="en-US" sz="1100" b="1" i="0" kern="1200" baseline="0" dirty="0" smtClean="0">
                <a:solidFill>
                  <a:schemeClr val="tx1"/>
                </a:solidFill>
                <a:effectLst/>
                <a:latin typeface="+mn-lt"/>
                <a:ea typeface="+mn-ea"/>
                <a:cs typeface="+mn-cs"/>
              </a:rPr>
              <a:t>Menu:	</a:t>
            </a:r>
            <a:r>
              <a:rPr lang="en-US" dirty="0" smtClean="0"/>
              <a:t>A control that opens a drop containing plain buttons</a:t>
            </a:r>
            <a:endParaRPr lang="en-US" sz="1100" b="1" i="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100" b="1" i="0" kern="1200" baseline="0" dirty="0" smtClean="0">
                <a:solidFill>
                  <a:schemeClr val="tx1"/>
                </a:solidFill>
                <a:effectLst/>
                <a:latin typeface="+mn-lt"/>
                <a:ea typeface="+mn-ea"/>
                <a:cs typeface="+mn-cs"/>
              </a:rPr>
              <a:t>Tabs: 	</a:t>
            </a:r>
            <a:r>
              <a:rPr lang="en-US" dirty="0" smtClean="0"/>
              <a:t>A container with controls to show one tab at a time</a:t>
            </a:r>
          </a:p>
          <a:p>
            <a:endParaRPr lang="en-US" dirty="0" smtClean="0">
              <a:hlinkClick r:id="rId3"/>
            </a:endParaRPr>
          </a:p>
          <a:p>
            <a:r>
              <a:rPr lang="en-US" dirty="0" smtClean="0">
                <a:hlinkClick r:id="rId3"/>
              </a:rPr>
              <a:t>https://v2.grommet.io/button</a:t>
            </a:r>
            <a:endParaRPr lang="en-US" dirty="0" smtClean="0"/>
          </a:p>
          <a:p>
            <a:endParaRPr lang="en-US" dirty="0" smtClean="0"/>
          </a:p>
          <a:p>
            <a:r>
              <a:rPr lang="en-US" dirty="0" smtClean="0">
                <a:hlinkClick r:id="rId4"/>
              </a:rPr>
              <a:t>https://v2.grommet.io/anchor</a:t>
            </a:r>
            <a:endParaRPr lang="en-US" dirty="0" smtClean="0"/>
          </a:p>
          <a:p>
            <a:endParaRPr lang="en-US" dirty="0" smtClean="0"/>
          </a:p>
          <a:p>
            <a:r>
              <a:rPr lang="en-US" dirty="0" smtClean="0">
                <a:hlinkClick r:id="rId5"/>
              </a:rPr>
              <a:t>https://v2.grommet.io/menu</a:t>
            </a:r>
            <a:endParaRPr lang="en-US" dirty="0" smtClean="0"/>
          </a:p>
          <a:p>
            <a:pPr marL="9144" indent="0">
              <a:buNone/>
            </a:pPr>
            <a:endParaRPr lang="en-US" dirty="0" smtClean="0"/>
          </a:p>
          <a:p>
            <a:endParaRPr lang="en-US" dirty="0" smtClean="0"/>
          </a:p>
          <a:p>
            <a:r>
              <a:rPr lang="en-US" dirty="0" smtClean="0">
                <a:hlinkClick r:id="rId6"/>
              </a:rPr>
              <a:t>https://v2.grommet.io/tabs</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9</a:t>
            </a:fld>
            <a:endParaRPr lang="en-US"/>
          </a:p>
        </p:txBody>
      </p:sp>
    </p:spTree>
    <p:extLst>
      <p:ext uri="{BB962C8B-B14F-4D97-AF65-F5344CB8AC3E}">
        <p14:creationId xmlns:p14="http://schemas.microsoft.com/office/powerpoint/2010/main" val="1682950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1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6704807" cy="1905000"/>
          </a:xfrm>
          <a:prstGeom prst="rect">
            <a:avLst/>
          </a:prstGeom>
        </p:spPr>
        <p:txBody>
          <a:bodyPr anchor="b">
            <a:normAutofit/>
          </a:bodyPr>
          <a:lstStyle>
            <a:lvl1pPr>
              <a:lnSpc>
                <a:spcPct val="80000"/>
              </a:lnSpc>
              <a:defRPr sz="6400" b="1" i="0">
                <a:solidFill>
                  <a:schemeClr val="bg1"/>
                </a:solidFill>
                <a:latin typeface="MetricHPE" charset="0"/>
                <a:ea typeface="MetricHPE" charset="0"/>
                <a:cs typeface="MetricHPE" charset="0"/>
              </a:defRPr>
            </a:lvl1pPr>
          </a:lstStyle>
          <a:p>
            <a:r>
              <a:rPr lang="en-US" dirty="0"/>
              <a:t>Click to edit Master title style</a:t>
            </a:r>
            <a:endParaRPr dirty="0"/>
          </a:p>
        </p:txBody>
      </p:sp>
      <p:sp>
        <p:nvSpPr>
          <p:cNvPr id="3" name="Subtitle 2"/>
          <p:cNvSpPr>
            <a:spLocks noGrp="1"/>
          </p:cNvSpPr>
          <p:nvPr>
            <p:ph type="subTitle" idx="1"/>
          </p:nvPr>
        </p:nvSpPr>
        <p:spPr>
          <a:xfrm>
            <a:off x="608013" y="4267200"/>
            <a:ext cx="6704807" cy="914400"/>
          </a:xfrm>
        </p:spPr>
        <p:txBody>
          <a:bodyPr>
            <a:noAutofit/>
          </a:bodyPr>
          <a:lstStyle>
            <a:lvl1pPr marL="0" indent="0" algn="l">
              <a:spcBef>
                <a:spcPts val="0"/>
              </a:spcBef>
              <a:buNone/>
              <a:defRPr sz="3600">
                <a:solidFill>
                  <a:schemeClr val="bg1"/>
                </a:solidFill>
                <a:latin typeface="MetricHPE" charset="0"/>
                <a:ea typeface="MetricHPE" charset="0"/>
                <a:cs typeface="MetricHP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2" name="Text Placeholder 7"/>
          <p:cNvSpPr>
            <a:spLocks noGrp="1"/>
          </p:cNvSpPr>
          <p:nvPr>
            <p:ph type="body" sz="quarter" idx="13" hasCustomPrompt="1"/>
          </p:nvPr>
        </p:nvSpPr>
        <p:spPr>
          <a:xfrm>
            <a:off x="606423" y="5832986"/>
            <a:ext cx="5489578" cy="339214"/>
          </a:xfrm>
        </p:spPr>
        <p:txBody>
          <a:bodyPr>
            <a:noAutofit/>
          </a:bodyPr>
          <a:lstStyle>
            <a:lvl1pPr marL="0" indent="0">
              <a:spcBef>
                <a:spcPts val="0"/>
              </a:spcBef>
              <a:buNone/>
              <a:defRPr sz="2000" baseline="0">
                <a:solidFill>
                  <a:schemeClr val="bg1"/>
                </a:solidFill>
                <a:latin typeface="Arial" panose="020B0604020202020204" pitchFamily="34" charset="0"/>
                <a:cs typeface="Arial" panose="020B0604020202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6" name="Picture 5">
            <a:extLst>
              <a:ext uri="{FF2B5EF4-FFF2-40B4-BE49-F238E27FC236}">
                <a16:creationId xmlns="" xmlns:a16="http://schemas.microsoft.com/office/drawing/2014/main" id="{425BFB66-2F52-9E49-A004-B77B91F5A1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Tree>
    <p:extLst>
      <p:ext uri="{BB962C8B-B14F-4D97-AF65-F5344CB8AC3E}">
        <p14:creationId xmlns:p14="http://schemas.microsoft.com/office/powerpoint/2010/main" val="609865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838200"/>
            <a:ext cx="5868987" cy="1371600"/>
          </a:xfrm>
          <a:prstGeom prst="rect">
            <a:avLst/>
          </a:prstGeom>
        </p:spPr>
        <p:txBody>
          <a:bodyPr>
            <a:noAutofit/>
          </a:bodyPr>
          <a:lstStyle>
            <a:lvl1pPr>
              <a:defRPr sz="4800" b="1" i="0">
                <a:latin typeface="Arial Black" panose="020B0604020202020204" pitchFamily="34" charset="0"/>
                <a:cs typeface="Arial Black" panose="020B0604020202020204" pitchFamily="34" charset="0"/>
              </a:defRPr>
            </a:lvl1pPr>
          </a:lstStyle>
          <a:p>
            <a:r>
              <a:rPr lang="en-US" dirty="0"/>
              <a:t>Click to edit Master title style</a:t>
            </a:r>
            <a:endParaRPr dirty="0"/>
          </a:p>
        </p:txBody>
      </p:sp>
      <p:sp>
        <p:nvSpPr>
          <p:cNvPr id="11" name="Text Placeholder 9"/>
          <p:cNvSpPr>
            <a:spLocks noGrp="1"/>
          </p:cNvSpPr>
          <p:nvPr>
            <p:ph type="body" sz="quarter" idx="14"/>
          </p:nvPr>
        </p:nvSpPr>
        <p:spPr>
          <a:xfrm>
            <a:off x="608013" y="2230244"/>
            <a:ext cx="5868987" cy="1080792"/>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8" name="Footer Placeholder 4">
            <a:extLst>
              <a:ext uri="{FF2B5EF4-FFF2-40B4-BE49-F238E27FC236}">
                <a16:creationId xmlns="" xmlns:a16="http://schemas.microsoft.com/office/drawing/2014/main" id="{051F7521-D75C-4D43-B31B-400AD0FFA9CC}"/>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pic>
        <p:nvPicPr>
          <p:cNvPr id="19" name="Picture 18">
            <a:extLst>
              <a:ext uri="{FF2B5EF4-FFF2-40B4-BE49-F238E27FC236}">
                <a16:creationId xmlns="" xmlns:a16="http://schemas.microsoft.com/office/drawing/2014/main" id="{BCD29FC2-D77F-BB42-B678-D791BC47D5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20" name="Slide Number Placeholder 14">
            <a:extLst>
              <a:ext uri="{FF2B5EF4-FFF2-40B4-BE49-F238E27FC236}">
                <a16:creationId xmlns="" xmlns:a16="http://schemas.microsoft.com/office/drawing/2014/main" id="{400F8706-EA5B-7C42-AE09-35834120EE46}"/>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762599"/>
            <a:ext cx="8688387" cy="1009654"/>
          </a:xfrm>
          <a:prstGeom prst="rect">
            <a:avLst/>
          </a:prstGeom>
        </p:spPr>
        <p:txBody>
          <a:bodyPr>
            <a:noAutofit/>
          </a:bodyPr>
          <a:lstStyle>
            <a:lvl1pPr>
              <a:defRPr sz="4000"/>
            </a:lvl1pPr>
          </a:lstStyle>
          <a:p>
            <a:r>
              <a:rPr lang="en-US" dirty="0"/>
              <a:t>Click to edit Master title style</a:t>
            </a:r>
            <a:endParaRPr dirty="0"/>
          </a:p>
        </p:txBody>
      </p:sp>
      <p:sp>
        <p:nvSpPr>
          <p:cNvPr id="11" name="Text Placeholder 9"/>
          <p:cNvSpPr>
            <a:spLocks noGrp="1"/>
          </p:cNvSpPr>
          <p:nvPr>
            <p:ph type="body" sz="quarter" idx="14"/>
          </p:nvPr>
        </p:nvSpPr>
        <p:spPr>
          <a:xfrm>
            <a:off x="608013" y="3780705"/>
            <a:ext cx="8688387"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pic>
        <p:nvPicPr>
          <p:cNvPr id="16" name="Picture 15">
            <a:extLst>
              <a:ext uri="{FF2B5EF4-FFF2-40B4-BE49-F238E27FC236}">
                <a16:creationId xmlns="" xmlns:a16="http://schemas.microsoft.com/office/drawing/2014/main" id="{C96BDAA1-B78E-7C4A-B3C2-8CBD066A7C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
        <p:nvSpPr>
          <p:cNvPr id="17" name="Footer Placeholder 4">
            <a:extLst>
              <a:ext uri="{FF2B5EF4-FFF2-40B4-BE49-F238E27FC236}">
                <a16:creationId xmlns="" xmlns:a16="http://schemas.microsoft.com/office/drawing/2014/main" id="{E46442E1-E56A-E94C-84B6-3AAC888FE863}"/>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sp>
        <p:nvSpPr>
          <p:cNvPr id="19" name="Slide Number Placeholder 14">
            <a:extLst>
              <a:ext uri="{FF2B5EF4-FFF2-40B4-BE49-F238E27FC236}">
                <a16:creationId xmlns="" xmlns:a16="http://schemas.microsoft.com/office/drawing/2014/main" id="{ECA7DC1A-B5F6-CE40-9DD5-6C1FCF9544D0}"/>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 xmlns:a16="http://schemas.microsoft.com/office/drawing/2014/main" id="{48841A8A-7AAC-C14A-AD28-A4FA2BF19D17}"/>
              </a:ext>
            </a:extLst>
          </p:cNvPr>
          <p:cNvSpPr>
            <a:spLocks noGrp="1"/>
          </p:cNvSpPr>
          <p:nvPr>
            <p:ph type="title"/>
          </p:nvPr>
        </p:nvSpPr>
        <p:spPr>
          <a:xfrm>
            <a:off x="608013" y="838201"/>
            <a:ext cx="5716587" cy="1676400"/>
          </a:xfrm>
          <a:prstGeom prst="rect">
            <a:avLst/>
          </a:prstGeom>
        </p:spPr>
        <p:txBody>
          <a:bodyPr anchor="t">
            <a:noAutofit/>
          </a:bodyPr>
          <a:lstStyle>
            <a:lvl1pPr>
              <a:defRPr sz="4000"/>
            </a:lvl1pPr>
          </a:lstStyle>
          <a:p>
            <a:r>
              <a:rPr lang="en-US" dirty="0"/>
              <a:t>Click to edit Master title style</a:t>
            </a:r>
            <a:endParaRPr dirty="0"/>
          </a:p>
        </p:txBody>
      </p:sp>
      <p:sp>
        <p:nvSpPr>
          <p:cNvPr id="15" name="Text Placeholder 9">
            <a:extLst>
              <a:ext uri="{FF2B5EF4-FFF2-40B4-BE49-F238E27FC236}">
                <a16:creationId xmlns="" xmlns:a16="http://schemas.microsoft.com/office/drawing/2014/main" id="{A28B7C5D-A17C-4A43-AD91-DD4BDE9B2C13}"/>
              </a:ext>
            </a:extLst>
          </p:cNvPr>
          <p:cNvSpPr>
            <a:spLocks noGrp="1"/>
          </p:cNvSpPr>
          <p:nvPr>
            <p:ph type="body" sz="quarter" idx="14"/>
          </p:nvPr>
        </p:nvSpPr>
        <p:spPr>
          <a:xfrm>
            <a:off x="608013" y="2514601"/>
            <a:ext cx="5716586" cy="7369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3" name="TextBox 2">
            <a:extLst>
              <a:ext uri="{FF2B5EF4-FFF2-40B4-BE49-F238E27FC236}">
                <a16:creationId xmlns="" xmlns:a16="http://schemas.microsoft.com/office/drawing/2014/main" id="{B7F4049E-8A3D-EC49-8FFC-D5C2D4C83CA7}"/>
              </a:ext>
            </a:extLst>
          </p:cNvPr>
          <p:cNvSpPr txBox="1"/>
          <p:nvPr userDrawn="1"/>
        </p:nvSpPr>
        <p:spPr>
          <a:xfrm>
            <a:off x="4527395" y="3601844"/>
            <a:ext cx="0" cy="0"/>
          </a:xfrm>
          <a:prstGeom prst="rect">
            <a:avLst/>
          </a:prstGeom>
          <a:noFill/>
        </p:spPr>
        <p:txBody>
          <a:bodyPr wrap="none" lIns="0" tIns="0" rIns="0" bIns="0" rtlCol="0">
            <a:noAutofit/>
          </a:bodyPr>
          <a:lstStyle/>
          <a:p>
            <a:pPr>
              <a:lnSpc>
                <a:spcPct val="90000"/>
              </a:lnSpc>
            </a:pPr>
            <a:endParaRPr lang="en-US" dirty="0"/>
          </a:p>
        </p:txBody>
      </p:sp>
      <p:pic>
        <p:nvPicPr>
          <p:cNvPr id="22" name="Picture 21">
            <a:extLst>
              <a:ext uri="{FF2B5EF4-FFF2-40B4-BE49-F238E27FC236}">
                <a16:creationId xmlns="" xmlns:a16="http://schemas.microsoft.com/office/drawing/2014/main" id="{81F597A5-2D57-064A-A53F-B5AB4694CF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013" y="5124450"/>
            <a:ext cx="1146476" cy="1276350"/>
          </a:xfrm>
          <a:prstGeom prst="rect">
            <a:avLst/>
          </a:prstGeom>
        </p:spPr>
      </p:pic>
      <p:sp>
        <p:nvSpPr>
          <p:cNvPr id="23" name="Footer Placeholder 4">
            <a:extLst>
              <a:ext uri="{FF2B5EF4-FFF2-40B4-BE49-F238E27FC236}">
                <a16:creationId xmlns="" xmlns:a16="http://schemas.microsoft.com/office/drawing/2014/main" id="{F22E3797-FC7F-B449-9D0D-1713AF010304}"/>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sp>
        <p:nvSpPr>
          <p:cNvPr id="25" name="Slide Number Placeholder 14">
            <a:extLst>
              <a:ext uri="{FF2B5EF4-FFF2-40B4-BE49-F238E27FC236}">
                <a16:creationId xmlns="" xmlns:a16="http://schemas.microsoft.com/office/drawing/2014/main" id="{F1D815F5-083A-0C49-B315-D09A64A66DB9}"/>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625641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 xmlns:a16="http://schemas.microsoft.com/office/drawing/2014/main" id="{0CD07E7B-139D-E44C-BFB3-52190CFC337A}"/>
              </a:ext>
            </a:extLst>
          </p:cNvPr>
          <p:cNvSpPr>
            <a:spLocks noGrp="1"/>
          </p:cNvSpPr>
          <p:nvPr>
            <p:ph type="title"/>
          </p:nvPr>
        </p:nvSpPr>
        <p:spPr>
          <a:xfrm>
            <a:off x="608013" y="838201"/>
            <a:ext cx="10059987" cy="685799"/>
          </a:xfrm>
          <a:prstGeom prst="rect">
            <a:avLst/>
          </a:prstGeom>
        </p:spPr>
        <p:txBody>
          <a:bodyPr anchor="t">
            <a:noAutofit/>
          </a:bodyPr>
          <a:lstStyle>
            <a:lvl1pPr>
              <a:defRPr sz="4000"/>
            </a:lvl1pPr>
          </a:lstStyle>
          <a:p>
            <a:r>
              <a:rPr lang="en-US" dirty="0"/>
              <a:t>Click to edit Master title style</a:t>
            </a:r>
            <a:endParaRPr dirty="0"/>
          </a:p>
        </p:txBody>
      </p:sp>
      <p:sp>
        <p:nvSpPr>
          <p:cNvPr id="15" name="Text Placeholder 9">
            <a:extLst>
              <a:ext uri="{FF2B5EF4-FFF2-40B4-BE49-F238E27FC236}">
                <a16:creationId xmlns="" xmlns:a16="http://schemas.microsoft.com/office/drawing/2014/main" id="{6AEF64B6-DB22-644E-BF3D-24CAEEDE9575}"/>
              </a:ext>
            </a:extLst>
          </p:cNvPr>
          <p:cNvSpPr>
            <a:spLocks noGrp="1"/>
          </p:cNvSpPr>
          <p:nvPr>
            <p:ph type="body" sz="quarter" idx="14"/>
          </p:nvPr>
        </p:nvSpPr>
        <p:spPr>
          <a:xfrm>
            <a:off x="608012" y="1535152"/>
            <a:ext cx="10059987" cy="6858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pic>
        <p:nvPicPr>
          <p:cNvPr id="19" name="Picture 18">
            <a:extLst>
              <a:ext uri="{FF2B5EF4-FFF2-40B4-BE49-F238E27FC236}">
                <a16:creationId xmlns="" xmlns:a16="http://schemas.microsoft.com/office/drawing/2014/main" id="{25E26822-421A-5445-BD05-A535610180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013" y="5128319"/>
            <a:ext cx="1143000" cy="1272481"/>
          </a:xfrm>
          <a:prstGeom prst="rect">
            <a:avLst/>
          </a:prstGeom>
        </p:spPr>
      </p:pic>
      <p:sp>
        <p:nvSpPr>
          <p:cNvPr id="20" name="Footer Placeholder 4">
            <a:extLst>
              <a:ext uri="{FF2B5EF4-FFF2-40B4-BE49-F238E27FC236}">
                <a16:creationId xmlns="" xmlns:a16="http://schemas.microsoft.com/office/drawing/2014/main" id="{71AB83E8-ABBA-8A43-8B2B-38A410272686}"/>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sp>
        <p:nvSpPr>
          <p:cNvPr id="22" name="Slide Number Placeholder 14">
            <a:extLst>
              <a:ext uri="{FF2B5EF4-FFF2-40B4-BE49-F238E27FC236}">
                <a16:creationId xmlns="" xmlns:a16="http://schemas.microsoft.com/office/drawing/2014/main" id="{7B5B10B3-73E0-CF44-BA44-1787521E5D51}"/>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4226345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8052" y="647700"/>
            <a:ext cx="9456737" cy="1866900"/>
          </a:xfrm>
          <a:prstGeom prst="rect">
            <a:avLst/>
          </a:prstGeom>
        </p:spPr>
        <p:txBody>
          <a:bodyPr>
            <a:noAutofit/>
          </a:bodyPr>
          <a:lstStyle>
            <a:lvl1pPr marL="384048" indent="-384048">
              <a:lnSpc>
                <a:spcPct val="80000"/>
              </a:lnSpc>
              <a:defRPr sz="48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152892" y="2590800"/>
            <a:ext cx="9031897" cy="4953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late Quote">
    <p:bg>
      <p:bgPr>
        <a:solidFill>
          <a:srgbClr val="425563"/>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17CCDF6C-D92C-AA4D-A1F5-FF44C71D6021}"/>
              </a:ext>
            </a:extLst>
          </p:cNvPr>
          <p:cNvSpPr>
            <a:spLocks noGrp="1"/>
          </p:cNvSpPr>
          <p:nvPr>
            <p:ph type="title" hasCustomPrompt="1"/>
          </p:nvPr>
        </p:nvSpPr>
        <p:spPr>
          <a:xfrm>
            <a:off x="728052" y="647700"/>
            <a:ext cx="10862483" cy="3314629"/>
          </a:xfrm>
          <a:prstGeom prst="rect">
            <a:avLst/>
          </a:prstGeom>
        </p:spPr>
        <p:txBody>
          <a:bodyPr>
            <a:noAutofit/>
          </a:bodyPr>
          <a:lstStyle>
            <a:lvl1pPr marL="384048" indent="-384048">
              <a:lnSpc>
                <a:spcPct val="80000"/>
              </a:lnSpc>
              <a:defRPr sz="6600"/>
            </a:lvl1pPr>
          </a:lstStyle>
          <a:p>
            <a:r>
              <a:rPr lang="en-US" dirty="0"/>
              <a:t>“Click to add quote here. Type quotation marks before and after text.”</a:t>
            </a:r>
            <a:endParaRPr dirty="0"/>
          </a:p>
        </p:txBody>
      </p:sp>
      <p:sp>
        <p:nvSpPr>
          <p:cNvPr id="12" name="Text Placeholder 9">
            <a:extLst>
              <a:ext uri="{FF2B5EF4-FFF2-40B4-BE49-F238E27FC236}">
                <a16:creationId xmlns="" xmlns:a16="http://schemas.microsoft.com/office/drawing/2014/main" id="{45F63A6D-C386-CB47-B16D-EAE4BFEE3D29}"/>
              </a:ext>
            </a:extLst>
          </p:cNvPr>
          <p:cNvSpPr>
            <a:spLocks noGrp="1"/>
          </p:cNvSpPr>
          <p:nvPr>
            <p:ph type="body" sz="quarter" idx="14" hasCustomPrompt="1"/>
          </p:nvPr>
        </p:nvSpPr>
        <p:spPr>
          <a:xfrm>
            <a:off x="1083527" y="4184118"/>
            <a:ext cx="10507008" cy="4953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sp>
        <p:nvSpPr>
          <p:cNvPr id="16" name="Footer Placeholder 4">
            <a:extLst>
              <a:ext uri="{FF2B5EF4-FFF2-40B4-BE49-F238E27FC236}">
                <a16:creationId xmlns="" xmlns:a16="http://schemas.microsoft.com/office/drawing/2014/main" id="{51E2C777-D274-BA4D-A5F1-7E24ADB56945}"/>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pic>
        <p:nvPicPr>
          <p:cNvPr id="17" name="Picture 16">
            <a:extLst>
              <a:ext uri="{FF2B5EF4-FFF2-40B4-BE49-F238E27FC236}">
                <a16:creationId xmlns="" xmlns:a16="http://schemas.microsoft.com/office/drawing/2014/main" id="{DD9A0170-C114-3847-B021-A92F670B19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18" name="Slide Number Placeholder 14">
            <a:extLst>
              <a:ext uri="{FF2B5EF4-FFF2-40B4-BE49-F238E27FC236}">
                <a16:creationId xmlns="" xmlns:a16="http://schemas.microsoft.com/office/drawing/2014/main" id="{2F7C43B2-8F1F-2440-8002-FAB2704424C3}"/>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364303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609600" y="1524001"/>
            <a:ext cx="10969784"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Slide Number Placeholder 1">
            <a:extLst>
              <a:ext uri="{FF2B5EF4-FFF2-40B4-BE49-F238E27FC236}">
                <a16:creationId xmlns="" xmlns:a16="http://schemas.microsoft.com/office/drawing/2014/main" id="{16141A47-9664-5B46-BA3C-A93A8D007B50}"/>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a:prstGeom prst="rect">
            <a:avLst/>
          </a:prstGeo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1"/>
            <a:ext cx="10969784"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Placeholder 3">
            <a:extLst>
              <a:ext uri="{FF2B5EF4-FFF2-40B4-BE49-F238E27FC236}">
                <a16:creationId xmlns="" xmlns:a16="http://schemas.microsoft.com/office/drawing/2014/main" id="{CF152655-4E12-F74B-8C5B-1B1329612CBD}"/>
              </a:ext>
            </a:extLst>
          </p:cNvPr>
          <p:cNvSpPr>
            <a:spLocks noGrp="1"/>
          </p:cNvSpPr>
          <p:nvPr>
            <p:ph type="sldNum" sz="quarter" idx="14"/>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a:prstGeom prst="rect">
            <a:avLst/>
          </a:prstGeo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3"/>
            <a:ext cx="10969784" cy="3660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Placeholder 3">
            <a:extLst>
              <a:ext uri="{FF2B5EF4-FFF2-40B4-BE49-F238E27FC236}">
                <a16:creationId xmlns="" xmlns:a16="http://schemas.microsoft.com/office/drawing/2014/main" id="{9AED9287-50B3-D54E-9F5A-3C32AA5960DE}"/>
              </a:ext>
            </a:extLst>
          </p:cNvPr>
          <p:cNvSpPr>
            <a:spLocks noGrp="1"/>
          </p:cNvSpPr>
          <p:nvPr>
            <p:ph type="sldNum" sz="quarter" idx="15"/>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2" name="Slide Number Placeholder 1">
            <a:extLst>
              <a:ext uri="{FF2B5EF4-FFF2-40B4-BE49-F238E27FC236}">
                <a16:creationId xmlns="" xmlns:a16="http://schemas.microsoft.com/office/drawing/2014/main" id="{DF7D6909-829A-4344-B65E-8EB5F69E441E}"/>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7162007" cy="1905000"/>
          </a:xfrm>
          <a:prstGeom prst="rect">
            <a:avLst/>
          </a:prstGeom>
        </p:spPr>
        <p:txBody>
          <a:bodyPr anchor="b">
            <a:normAutofit/>
          </a:bodyPr>
          <a:lstStyle>
            <a:lvl1pPr>
              <a:lnSpc>
                <a:spcPct val="80000"/>
              </a:lnSpc>
              <a:defRPr sz="54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608013" y="4267200"/>
            <a:ext cx="7162007" cy="914400"/>
          </a:xfrm>
        </p:spPr>
        <p:txBody>
          <a:bodyPr>
            <a:noAutofit/>
          </a:bodyPr>
          <a:lstStyle>
            <a:lvl1pPr marL="0" indent="0" algn="l">
              <a:spcBef>
                <a:spcPts val="0"/>
              </a:spcBef>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2" name="Text Placeholder 7"/>
          <p:cNvSpPr>
            <a:spLocks noGrp="1"/>
          </p:cNvSpPr>
          <p:nvPr>
            <p:ph type="body" sz="quarter" idx="13" hasCustomPrompt="1"/>
          </p:nvPr>
        </p:nvSpPr>
        <p:spPr>
          <a:xfrm>
            <a:off x="606423" y="5832986"/>
            <a:ext cx="5489578" cy="339214"/>
          </a:xfrm>
        </p:spPr>
        <p:txBody>
          <a:bodyPr>
            <a:noAutofit/>
          </a:bodyPr>
          <a:lstStyle>
            <a:lvl1pPr marL="0" indent="0">
              <a:spcBef>
                <a:spcPts val="0"/>
              </a:spcBef>
              <a:buNone/>
              <a:defRPr sz="2000" baseline="0">
                <a:solidFill>
                  <a:schemeClr val="bg1"/>
                </a:solidFill>
                <a:latin typeface="Arial" panose="020B0604020202020204" pitchFamily="34" charset="0"/>
                <a:cs typeface="Arial" panose="020B0604020202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6" name="Picture 5">
            <a:extLst>
              <a:ext uri="{FF2B5EF4-FFF2-40B4-BE49-F238E27FC236}">
                <a16:creationId xmlns="" xmlns:a16="http://schemas.microsoft.com/office/drawing/2014/main" id="{425BFB66-2F52-9E49-A004-B77B91F5A1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Tree>
    <p:extLst>
      <p:ext uri="{BB962C8B-B14F-4D97-AF65-F5344CB8AC3E}">
        <p14:creationId xmlns:p14="http://schemas.microsoft.com/office/powerpoint/2010/main" val="1169591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a:prstGeom prst="rect">
            <a:avLst/>
          </a:prstGeo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2" name="Slide Number Placeholder 1">
            <a:extLst>
              <a:ext uri="{FF2B5EF4-FFF2-40B4-BE49-F238E27FC236}">
                <a16:creationId xmlns="" xmlns:a16="http://schemas.microsoft.com/office/drawing/2014/main" id="{E9FC003B-1B90-2944-A177-FA4B3B508E58}"/>
              </a:ext>
            </a:extLst>
          </p:cNvPr>
          <p:cNvSpPr>
            <a:spLocks noGrp="1"/>
          </p:cNvSpPr>
          <p:nvPr>
            <p:ph type="sldNum" sz="quarter" idx="14"/>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C18E268-68FB-EB46-AA48-55C73B2D6EB9}"/>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Slide Number Placeholder 4">
            <a:extLst>
              <a:ext uri="{FF2B5EF4-FFF2-40B4-BE49-F238E27FC236}">
                <a16:creationId xmlns="" xmlns:a16="http://schemas.microsoft.com/office/drawing/2014/main" id="{D6E050E2-F487-AA4D-B0CC-1148DF6423E6}"/>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3810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3810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a:extLst>
              <a:ext uri="{FF2B5EF4-FFF2-40B4-BE49-F238E27FC236}">
                <a16:creationId xmlns="" xmlns:a16="http://schemas.microsoft.com/office/drawing/2014/main" id="{CAC10E4F-4842-A044-B69A-2E302AA7F868}"/>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9029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a:prstGeom prst="rect">
            <a:avLst/>
          </a:prstGeo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37322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37322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a:extLst>
              <a:ext uri="{FF2B5EF4-FFF2-40B4-BE49-F238E27FC236}">
                <a16:creationId xmlns="" xmlns:a16="http://schemas.microsoft.com/office/drawing/2014/main" id="{9AB1FE4C-F3FD-4241-A489-2D9CEA9F60FF}"/>
              </a:ext>
            </a:extLst>
          </p:cNvPr>
          <p:cNvSpPr>
            <a:spLocks noGrp="1"/>
          </p:cNvSpPr>
          <p:nvPr>
            <p:ph type="sldNum" sz="quarter" idx="14"/>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 name="Slide Number Placeholder 2">
            <a:extLst>
              <a:ext uri="{FF2B5EF4-FFF2-40B4-BE49-F238E27FC236}">
                <a16:creationId xmlns="" xmlns:a16="http://schemas.microsoft.com/office/drawing/2014/main" id="{9CD88B5D-43CF-1B42-BF6E-67DDACAEC919}"/>
              </a:ext>
            </a:extLst>
          </p:cNvPr>
          <p:cNvSpPr>
            <a:spLocks noGrp="1"/>
          </p:cNvSpPr>
          <p:nvPr>
            <p:ph type="sldNum" sz="quarter" idx="17"/>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 name="Slide Number Placeholder 2">
            <a:extLst>
              <a:ext uri="{FF2B5EF4-FFF2-40B4-BE49-F238E27FC236}">
                <a16:creationId xmlns="" xmlns:a16="http://schemas.microsoft.com/office/drawing/2014/main" id="{97AD403B-84CC-644E-A2FA-F3BCE5D54F2E}"/>
              </a:ext>
            </a:extLst>
          </p:cNvPr>
          <p:cNvSpPr>
            <a:spLocks noGrp="1"/>
          </p:cNvSpPr>
          <p:nvPr>
            <p:ph type="sldNum" sz="quarter" idx="19"/>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a:prstGeom prst="rect">
            <a:avLst/>
          </a:prstGeo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3" name="Slide Number Placeholder 2">
            <a:extLst>
              <a:ext uri="{FF2B5EF4-FFF2-40B4-BE49-F238E27FC236}">
                <a16:creationId xmlns="" xmlns:a16="http://schemas.microsoft.com/office/drawing/2014/main" id="{FDFEEA7D-1758-4E45-A4F3-15AB4CE1A427}"/>
              </a:ext>
            </a:extLst>
          </p:cNvPr>
          <p:cNvSpPr>
            <a:spLocks noGrp="1"/>
          </p:cNvSpPr>
          <p:nvPr>
            <p:ph type="sldNum" sz="quarter" idx="19"/>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1148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1148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Slide Number Placeholder 1">
            <a:extLst>
              <a:ext uri="{FF2B5EF4-FFF2-40B4-BE49-F238E27FC236}">
                <a16:creationId xmlns="" xmlns:a16="http://schemas.microsoft.com/office/drawing/2014/main" id="{07DD8A55-E693-EC4C-9CBA-C0EADD4674FF}"/>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114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Slide Number Placeholder 1">
            <a:extLst>
              <a:ext uri="{FF2B5EF4-FFF2-40B4-BE49-F238E27FC236}">
                <a16:creationId xmlns="" xmlns:a16="http://schemas.microsoft.com/office/drawing/2014/main" id="{4D86ED72-88AD-704A-98E6-8310EBB1C8AD}"/>
              </a:ext>
            </a:extLst>
          </p:cNvPr>
          <p:cNvSpPr>
            <a:spLocks noGrp="1"/>
          </p:cNvSpPr>
          <p:nvPr>
            <p:ph type="sldNum" sz="quarter" idx="17"/>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87985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5564187" cy="1905000"/>
          </a:xfrm>
          <a:prstGeom prst="rect">
            <a:avLst/>
          </a:prstGeom>
        </p:spPr>
        <p:txBody>
          <a:bodyPr anchor="b">
            <a:normAutofit/>
          </a:bodyPr>
          <a:lstStyle>
            <a:lvl1pPr>
              <a:lnSpc>
                <a:spcPct val="80000"/>
              </a:lnSpc>
              <a:defRPr sz="5400" b="1" i="0">
                <a:solidFill>
                  <a:srgbClr val="566F82"/>
                </a:solidFill>
                <a:latin typeface="Arial Black" panose="020B0604020202020204" pitchFamily="34" charset="0"/>
                <a:cs typeface="Arial Black" panose="020B060402020202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608013" y="4267200"/>
            <a:ext cx="5564187" cy="914400"/>
          </a:xfrm>
        </p:spPr>
        <p:txBody>
          <a:bodyPr>
            <a:noAutofit/>
          </a:bodyPr>
          <a:lstStyle>
            <a:lvl1pPr marL="0" indent="0" algn="l">
              <a:spcBef>
                <a:spcPts val="0"/>
              </a:spcBef>
              <a:buNone/>
              <a:defRPr sz="3200">
                <a:solidFill>
                  <a:srgbClr val="566F8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2" name="Text Placeholder 7"/>
          <p:cNvSpPr>
            <a:spLocks noGrp="1"/>
          </p:cNvSpPr>
          <p:nvPr>
            <p:ph type="body" sz="quarter" idx="13" hasCustomPrompt="1"/>
          </p:nvPr>
        </p:nvSpPr>
        <p:spPr>
          <a:xfrm>
            <a:off x="606423" y="5832986"/>
            <a:ext cx="5489578" cy="339214"/>
          </a:xfrm>
        </p:spPr>
        <p:txBody>
          <a:bodyPr>
            <a:noAutofit/>
          </a:bodyPr>
          <a:lstStyle>
            <a:lvl1pPr marL="0" indent="0">
              <a:spcBef>
                <a:spcPts val="0"/>
              </a:spcBef>
              <a:buNone/>
              <a:defRPr sz="2000" baseline="0">
                <a:solidFill>
                  <a:srgbClr val="566F82"/>
                </a:solidFill>
                <a:latin typeface="Arial" panose="020B0604020202020204" pitchFamily="34" charset="0"/>
                <a:cs typeface="Arial" panose="020B0604020202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6" name="Picture 5">
            <a:extLst>
              <a:ext uri="{FF2B5EF4-FFF2-40B4-BE49-F238E27FC236}">
                <a16:creationId xmlns="" xmlns:a16="http://schemas.microsoft.com/office/drawing/2014/main" id="{425BFB66-2F52-9E49-A004-B77B91F5A1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
        <p:nvSpPr>
          <p:cNvPr id="2" name="TextBox 1">
            <a:extLst>
              <a:ext uri="{FF2B5EF4-FFF2-40B4-BE49-F238E27FC236}">
                <a16:creationId xmlns="" xmlns:a16="http://schemas.microsoft.com/office/drawing/2014/main" id="{CD73A0EA-91BA-DC4C-A47F-2290A280AE45}"/>
              </a:ext>
            </a:extLst>
          </p:cNvPr>
          <p:cNvSpPr txBox="1"/>
          <p:nvPr userDrawn="1"/>
        </p:nvSpPr>
        <p:spPr>
          <a:xfrm>
            <a:off x="5564459" y="747132"/>
            <a:ext cx="0" cy="0"/>
          </a:xfrm>
          <a:prstGeom prst="rect">
            <a:avLst/>
          </a:prstGeom>
          <a:noFill/>
        </p:spPr>
        <p:txBody>
          <a:bodyPr wrap="none" lIns="0" tIns="0" rIns="0" bIns="0" rtlCol="0">
            <a:noAutofit/>
          </a:bodyPr>
          <a:lstStyle/>
          <a:p>
            <a:pPr>
              <a:lnSpc>
                <a:spcPct val="90000"/>
              </a:lnSpc>
            </a:pPr>
            <a:r>
              <a:rPr lang="en-US" dirty="0"/>
              <a:t>	</a:t>
            </a:r>
          </a:p>
        </p:txBody>
      </p:sp>
    </p:spTree>
    <p:extLst>
      <p:ext uri="{BB962C8B-B14F-4D97-AF65-F5344CB8AC3E}">
        <p14:creationId xmlns:p14="http://schemas.microsoft.com/office/powerpoint/2010/main" val="891393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191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191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Slide Number Placeholder 1">
            <a:extLst>
              <a:ext uri="{FF2B5EF4-FFF2-40B4-BE49-F238E27FC236}">
                <a16:creationId xmlns="" xmlns:a16="http://schemas.microsoft.com/office/drawing/2014/main" id="{7EB09B54-6E8B-9B4A-820D-264F4082F43A}"/>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a:prstGeom prst="rect">
            <a:avLst/>
          </a:prstGeo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0" y="2819400"/>
            <a:ext cx="5181759" cy="26670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0433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Slide Number Placeholder 4">
            <a:extLst>
              <a:ext uri="{FF2B5EF4-FFF2-40B4-BE49-F238E27FC236}">
                <a16:creationId xmlns="" xmlns:a16="http://schemas.microsoft.com/office/drawing/2014/main" id="{14B958DF-D29F-754B-B454-BC9FC8066C7B}"/>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407718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28956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573859"/>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Picture Placeholder 2"/>
          <p:cNvSpPr>
            <a:spLocks noGrp="1"/>
          </p:cNvSpPr>
          <p:nvPr>
            <p:ph type="pic" idx="13"/>
          </p:nvPr>
        </p:nvSpPr>
        <p:spPr bwMode="ltGray">
          <a:xfrm>
            <a:off x="6266720" y="1524000"/>
            <a:ext cx="5312664" cy="28956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573859"/>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Slide Number Placeholder 1">
            <a:extLst>
              <a:ext uri="{FF2B5EF4-FFF2-40B4-BE49-F238E27FC236}">
                <a16:creationId xmlns="" xmlns:a16="http://schemas.microsoft.com/office/drawing/2014/main" id="{AE313DF1-5287-494F-BDE4-ED0C5CC9CAE2}"/>
              </a:ext>
            </a:extLst>
          </p:cNvPr>
          <p:cNvSpPr>
            <a:spLocks noGrp="1"/>
          </p:cNvSpPr>
          <p:nvPr>
            <p:ph type="sldNum" sz="quarter" idx="15"/>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a:xfrm>
            <a:off x="609441" y="519236"/>
            <a:ext cx="10969943" cy="852364"/>
          </a:xfrm>
          <a:prstGeom prst="rect">
            <a:avLst/>
          </a:prstGeo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449659"/>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449659"/>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449659"/>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 xmlns:a16="http://schemas.microsoft.com/office/drawing/2014/main" id="{2B523740-B345-4841-9037-75F774737071}"/>
              </a:ext>
            </a:extLst>
          </p:cNvPr>
          <p:cNvSpPr>
            <a:spLocks noGrp="1"/>
          </p:cNvSpPr>
          <p:nvPr>
            <p:ph type="sldNum" sz="quarter" idx="17"/>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rill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ooter Placeholder 4">
            <a:extLst>
              <a:ext uri="{FF2B5EF4-FFF2-40B4-BE49-F238E27FC236}">
                <a16:creationId xmlns="" xmlns:a16="http://schemas.microsoft.com/office/drawing/2014/main" id="{51E2C777-D274-BA4D-A5F1-7E24ADB56945}"/>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pic>
        <p:nvPicPr>
          <p:cNvPr id="17" name="Picture 16">
            <a:extLst>
              <a:ext uri="{FF2B5EF4-FFF2-40B4-BE49-F238E27FC236}">
                <a16:creationId xmlns="" xmlns:a16="http://schemas.microsoft.com/office/drawing/2014/main" id="{DD9A0170-C114-3847-B021-A92F670B19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18" name="Slide Number Placeholder 14">
            <a:extLst>
              <a:ext uri="{FF2B5EF4-FFF2-40B4-BE49-F238E27FC236}">
                <a16:creationId xmlns="" xmlns:a16="http://schemas.microsoft.com/office/drawing/2014/main" id="{2F7C43B2-8F1F-2440-8002-FAB2704424C3}"/>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pPr/>
              <a:t>‹#›</a:t>
            </a:fld>
            <a:endParaRPr lang="en-US" dirty="0"/>
          </a:p>
        </p:txBody>
      </p:sp>
      <p:sp>
        <p:nvSpPr>
          <p:cNvPr id="7" name="Title 1">
            <a:extLst>
              <a:ext uri="{FF2B5EF4-FFF2-40B4-BE49-F238E27FC236}">
                <a16:creationId xmlns="" xmlns:a16="http://schemas.microsoft.com/office/drawing/2014/main" id="{062076EA-30EC-4844-BCE3-C58EA793F74D}"/>
              </a:ext>
            </a:extLst>
          </p:cNvPr>
          <p:cNvSpPr>
            <a:spLocks noGrp="1"/>
          </p:cNvSpPr>
          <p:nvPr>
            <p:ph type="title"/>
          </p:nvPr>
        </p:nvSpPr>
        <p:spPr>
          <a:xfrm>
            <a:off x="3429001" y="827049"/>
            <a:ext cx="7238999" cy="1230351"/>
          </a:xfrm>
          <a:prstGeom prst="rect">
            <a:avLst/>
          </a:prstGeom>
        </p:spPr>
        <p:txBody>
          <a:bodyPr anchor="t">
            <a:noAutofit/>
          </a:bodyPr>
          <a:lstStyle>
            <a:lvl1pPr>
              <a:defRPr sz="4000"/>
            </a:lvl1pPr>
          </a:lstStyle>
          <a:p>
            <a:r>
              <a:rPr lang="en-US" dirty="0"/>
              <a:t>Click to edit Master title style</a:t>
            </a:r>
            <a:endParaRPr dirty="0"/>
          </a:p>
        </p:txBody>
      </p:sp>
      <p:sp>
        <p:nvSpPr>
          <p:cNvPr id="8" name="Text Placeholder 9">
            <a:extLst>
              <a:ext uri="{FF2B5EF4-FFF2-40B4-BE49-F238E27FC236}">
                <a16:creationId xmlns="" xmlns:a16="http://schemas.microsoft.com/office/drawing/2014/main" id="{721AB545-B73F-404E-8F0D-FCE9E51C9D1B}"/>
              </a:ext>
            </a:extLst>
          </p:cNvPr>
          <p:cNvSpPr>
            <a:spLocks noGrp="1"/>
          </p:cNvSpPr>
          <p:nvPr>
            <p:ph type="body" sz="quarter" idx="14"/>
          </p:nvPr>
        </p:nvSpPr>
        <p:spPr>
          <a:xfrm>
            <a:off x="3429001" y="2209800"/>
            <a:ext cx="7238999" cy="431202"/>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Tree>
    <p:extLst>
      <p:ext uri="{BB962C8B-B14F-4D97-AF65-F5344CB8AC3E}">
        <p14:creationId xmlns:p14="http://schemas.microsoft.com/office/powerpoint/2010/main" val="12021856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ril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ooter Placeholder 4">
            <a:extLst>
              <a:ext uri="{FF2B5EF4-FFF2-40B4-BE49-F238E27FC236}">
                <a16:creationId xmlns="" xmlns:a16="http://schemas.microsoft.com/office/drawing/2014/main" id="{51E2C777-D274-BA4D-A5F1-7E24ADB56945}"/>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pic>
        <p:nvPicPr>
          <p:cNvPr id="17" name="Picture 16">
            <a:extLst>
              <a:ext uri="{FF2B5EF4-FFF2-40B4-BE49-F238E27FC236}">
                <a16:creationId xmlns="" xmlns:a16="http://schemas.microsoft.com/office/drawing/2014/main" id="{DD9A0170-C114-3847-B021-A92F670B19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18" name="Slide Number Placeholder 14">
            <a:extLst>
              <a:ext uri="{FF2B5EF4-FFF2-40B4-BE49-F238E27FC236}">
                <a16:creationId xmlns="" xmlns:a16="http://schemas.microsoft.com/office/drawing/2014/main" id="{2F7C43B2-8F1F-2440-8002-FAB2704424C3}"/>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pPr/>
              <a:t>‹#›</a:t>
            </a:fld>
            <a:endParaRPr lang="en-US" dirty="0"/>
          </a:p>
        </p:txBody>
      </p:sp>
      <p:sp>
        <p:nvSpPr>
          <p:cNvPr id="7" name="Title 1">
            <a:extLst>
              <a:ext uri="{FF2B5EF4-FFF2-40B4-BE49-F238E27FC236}">
                <a16:creationId xmlns="" xmlns:a16="http://schemas.microsoft.com/office/drawing/2014/main" id="{BE2ED070-0674-3B4B-BB9B-747F30EA51B6}"/>
              </a:ext>
            </a:extLst>
          </p:cNvPr>
          <p:cNvSpPr>
            <a:spLocks noGrp="1"/>
          </p:cNvSpPr>
          <p:nvPr>
            <p:ph type="title"/>
          </p:nvPr>
        </p:nvSpPr>
        <p:spPr>
          <a:xfrm>
            <a:off x="4876800" y="2514600"/>
            <a:ext cx="5257800" cy="1230351"/>
          </a:xfrm>
          <a:prstGeom prst="rect">
            <a:avLst/>
          </a:prstGeom>
        </p:spPr>
        <p:txBody>
          <a:bodyPr anchor="t">
            <a:noAutofit/>
          </a:bodyPr>
          <a:lstStyle>
            <a:lvl1pPr>
              <a:defRPr sz="4000"/>
            </a:lvl1pPr>
          </a:lstStyle>
          <a:p>
            <a:r>
              <a:rPr lang="en-US" dirty="0"/>
              <a:t>Click to edit Master title style</a:t>
            </a:r>
            <a:endParaRPr dirty="0"/>
          </a:p>
        </p:txBody>
      </p:sp>
      <p:sp>
        <p:nvSpPr>
          <p:cNvPr id="8" name="Text Placeholder 9">
            <a:extLst>
              <a:ext uri="{FF2B5EF4-FFF2-40B4-BE49-F238E27FC236}">
                <a16:creationId xmlns="" xmlns:a16="http://schemas.microsoft.com/office/drawing/2014/main" id="{05A5216C-F5D9-5B4E-BE22-8A92B72C0283}"/>
              </a:ext>
            </a:extLst>
          </p:cNvPr>
          <p:cNvSpPr>
            <a:spLocks noGrp="1"/>
          </p:cNvSpPr>
          <p:nvPr>
            <p:ph type="body" sz="quarter" idx="14"/>
          </p:nvPr>
        </p:nvSpPr>
        <p:spPr>
          <a:xfrm>
            <a:off x="4876800" y="3897351"/>
            <a:ext cx="5257800" cy="431202"/>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Tree>
    <p:extLst>
      <p:ext uri="{BB962C8B-B14F-4D97-AF65-F5344CB8AC3E}">
        <p14:creationId xmlns:p14="http://schemas.microsoft.com/office/powerpoint/2010/main" val="3478379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666920" y="3200400"/>
            <a:ext cx="6858159" cy="1295400"/>
          </a:xfrm>
          <a:prstGeom prst="rect">
            <a:avLst/>
          </a:prstGeom>
        </p:spPr>
        <p:txBody>
          <a:bodyPr anchor="ctr">
            <a:noAutofit/>
          </a:bodyPr>
          <a:lstStyle>
            <a:lvl1pPr algn="ctr">
              <a:lnSpc>
                <a:spcPct val="80000"/>
              </a:lnSpc>
              <a:defRPr sz="3600"/>
            </a:lvl1pPr>
          </a:lstStyle>
          <a:p>
            <a:r>
              <a:rPr lang="en-US" dirty="0"/>
              <a:t>Click to edit Master title style</a:t>
            </a:r>
            <a:endParaRPr dirty="0"/>
          </a:p>
        </p:txBody>
      </p:sp>
      <p:sp>
        <p:nvSpPr>
          <p:cNvPr id="10" name="Text Placeholder 9"/>
          <p:cNvSpPr>
            <a:spLocks noGrp="1"/>
          </p:cNvSpPr>
          <p:nvPr>
            <p:ph type="body" sz="quarter" idx="13" hasCustomPrompt="1"/>
          </p:nvPr>
        </p:nvSpPr>
        <p:spPr>
          <a:xfrm>
            <a:off x="2658556" y="4648200"/>
            <a:ext cx="6874886" cy="457200"/>
          </a:xfrm>
        </p:spPr>
        <p:txBody>
          <a:bodyPr wrap="square" anchor="ctr">
            <a:noAutofit/>
          </a:bodyPr>
          <a:lstStyle>
            <a:lvl1pPr marL="0" indent="0" algn="ctr">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9" name="Footer Placeholder 4">
            <a:extLst>
              <a:ext uri="{FF2B5EF4-FFF2-40B4-BE49-F238E27FC236}">
                <a16:creationId xmlns="" xmlns:a16="http://schemas.microsoft.com/office/drawing/2014/main" id="{1C952C94-1CD8-2041-9538-7CCCC232CE47}"/>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sp>
        <p:nvSpPr>
          <p:cNvPr id="14" name="Slide Number Placeholder 14">
            <a:extLst>
              <a:ext uri="{FF2B5EF4-FFF2-40B4-BE49-F238E27FC236}">
                <a16:creationId xmlns="" xmlns:a16="http://schemas.microsoft.com/office/drawing/2014/main" id="{00D9DD24-67B2-C945-9230-2863C3F99DEB}"/>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pic>
        <p:nvPicPr>
          <p:cNvPr id="15" name="Picture 14">
            <a:extLst>
              <a:ext uri="{FF2B5EF4-FFF2-40B4-BE49-F238E27FC236}">
                <a16:creationId xmlns="" xmlns:a16="http://schemas.microsoft.com/office/drawing/2014/main" id="{AC11B82D-6B58-7342-8A86-EE26F3A919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3237" y="762000"/>
            <a:ext cx="1845527" cy="2054590"/>
          </a:xfrm>
          <a:prstGeom prst="rect">
            <a:avLst/>
          </a:prstGeom>
        </p:spPr>
      </p:pic>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ood D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ooter Placeholder 4">
            <a:extLst>
              <a:ext uri="{FF2B5EF4-FFF2-40B4-BE49-F238E27FC236}">
                <a16:creationId xmlns="" xmlns:a16="http://schemas.microsoft.com/office/drawing/2014/main" id="{C182CE5C-C1D8-FC45-BC4A-686094EF3019}"/>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sp>
        <p:nvSpPr>
          <p:cNvPr id="13" name="Slide Number Placeholder 14">
            <a:extLst>
              <a:ext uri="{FF2B5EF4-FFF2-40B4-BE49-F238E27FC236}">
                <a16:creationId xmlns="" xmlns:a16="http://schemas.microsoft.com/office/drawing/2014/main" id="{9136D29B-50C6-434E-AA44-7E3D1FFD2C2E}"/>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
        <p:nvSpPr>
          <p:cNvPr id="14" name="Title 1">
            <a:extLst>
              <a:ext uri="{FF2B5EF4-FFF2-40B4-BE49-F238E27FC236}">
                <a16:creationId xmlns="" xmlns:a16="http://schemas.microsoft.com/office/drawing/2014/main" id="{3AF7F920-27FD-A04E-AA3B-1930C151040B}"/>
              </a:ext>
            </a:extLst>
          </p:cNvPr>
          <p:cNvSpPr>
            <a:spLocks noGrp="1"/>
          </p:cNvSpPr>
          <p:nvPr>
            <p:ph type="title"/>
          </p:nvPr>
        </p:nvSpPr>
        <p:spPr>
          <a:xfrm>
            <a:off x="2362200" y="2133600"/>
            <a:ext cx="7497337" cy="2286000"/>
          </a:xfrm>
          <a:prstGeom prst="rect">
            <a:avLst/>
          </a:prstGeom>
        </p:spPr>
        <p:txBody>
          <a:bodyPr anchor="ctr">
            <a:noAutofit/>
          </a:bodyPr>
          <a:lstStyle>
            <a:lvl1pPr algn="ctr">
              <a:lnSpc>
                <a:spcPct val="80000"/>
              </a:lnSpc>
              <a:defRPr sz="5400"/>
            </a:lvl1pPr>
          </a:lstStyle>
          <a:p>
            <a:r>
              <a:rPr lang="en-US" dirty="0"/>
              <a:t>Click to edit Master title style</a:t>
            </a:r>
            <a:endParaRPr dirty="0"/>
          </a:p>
        </p:txBody>
      </p:sp>
      <p:sp>
        <p:nvSpPr>
          <p:cNvPr id="15" name="Text Placeholder 9">
            <a:extLst>
              <a:ext uri="{FF2B5EF4-FFF2-40B4-BE49-F238E27FC236}">
                <a16:creationId xmlns="" xmlns:a16="http://schemas.microsoft.com/office/drawing/2014/main" id="{ADF13D79-1C59-0A4E-8CBE-5846C233FB2D}"/>
              </a:ext>
            </a:extLst>
          </p:cNvPr>
          <p:cNvSpPr>
            <a:spLocks noGrp="1"/>
          </p:cNvSpPr>
          <p:nvPr>
            <p:ph type="body" sz="quarter" idx="13" hasCustomPrompt="1"/>
          </p:nvPr>
        </p:nvSpPr>
        <p:spPr>
          <a:xfrm>
            <a:off x="2362200" y="4419600"/>
            <a:ext cx="7497337" cy="1080107"/>
          </a:xfrm>
        </p:spPr>
        <p:txBody>
          <a:bodyPr wrap="square" anchor="ctr">
            <a:noAutofit/>
          </a:bodyPr>
          <a:lstStyle>
            <a:lvl1pPr marL="0" indent="0" algn="ctr">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aster Egg, Gremlin">
    <p:bg>
      <p:bgPr>
        <a:solidFill>
          <a:schemeClr val="bg1"/>
        </a:solidFill>
        <a:effectLst/>
      </p:bgPr>
    </p:bg>
    <p:spTree>
      <p:nvGrpSpPr>
        <p:cNvPr id="1" name=""/>
        <p:cNvGrpSpPr/>
        <p:nvPr/>
      </p:nvGrpSpPr>
      <p:grpSpPr>
        <a:xfrm>
          <a:off x="0" y="0"/>
          <a:ext cx="0" cy="0"/>
          <a:chOff x="0" y="0"/>
          <a:chExt cx="0" cy="0"/>
        </a:xfrm>
      </p:grpSpPr>
      <p:pic>
        <p:nvPicPr>
          <p:cNvPr id="6" name="v2-gremlin-animate-1080p">
            <a:hlinkClick r:id="" action="ppaction://media"/>
            <a:extLst>
              <a:ext uri="{FF2B5EF4-FFF2-40B4-BE49-F238E27FC236}">
                <a16:creationId xmlns="" xmlns:a16="http://schemas.microsoft.com/office/drawing/2014/main" id="{A0E48D03-6B7E-4D47-9E47-B2F9050DA5BA}"/>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r="20200"/>
          <a:stretch/>
        </p:blipFill>
        <p:spPr>
          <a:xfrm>
            <a:off x="2462785" y="0"/>
            <a:ext cx="9729215" cy="6858000"/>
          </a:xfrm>
          <a:prstGeom prst="rect">
            <a:avLst/>
          </a:prstGeom>
        </p:spPr>
      </p:pic>
      <p:sp>
        <p:nvSpPr>
          <p:cNvPr id="11" name="Footer Placeholder 4">
            <a:extLst>
              <a:ext uri="{FF2B5EF4-FFF2-40B4-BE49-F238E27FC236}">
                <a16:creationId xmlns="" xmlns:a16="http://schemas.microsoft.com/office/drawing/2014/main" id="{C182CE5C-C1D8-FC45-BC4A-686094EF3019}"/>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sp>
        <p:nvSpPr>
          <p:cNvPr id="13" name="Slide Number Placeholder 14">
            <a:extLst>
              <a:ext uri="{FF2B5EF4-FFF2-40B4-BE49-F238E27FC236}">
                <a16:creationId xmlns="" xmlns:a16="http://schemas.microsoft.com/office/drawing/2014/main" id="{9136D29B-50C6-434E-AA44-7E3D1FFD2C2E}"/>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
        <p:nvSpPr>
          <p:cNvPr id="14" name="Title 1">
            <a:extLst>
              <a:ext uri="{FF2B5EF4-FFF2-40B4-BE49-F238E27FC236}">
                <a16:creationId xmlns="" xmlns:a16="http://schemas.microsoft.com/office/drawing/2014/main" id="{3AF7F920-27FD-A04E-AA3B-1930C151040B}"/>
              </a:ext>
            </a:extLst>
          </p:cNvPr>
          <p:cNvSpPr>
            <a:spLocks noGrp="1"/>
          </p:cNvSpPr>
          <p:nvPr>
            <p:ph type="title"/>
          </p:nvPr>
        </p:nvSpPr>
        <p:spPr>
          <a:xfrm>
            <a:off x="745273" y="2286000"/>
            <a:ext cx="4724400" cy="2286000"/>
          </a:xfrm>
          <a:prstGeom prst="rect">
            <a:avLst/>
          </a:prstGeom>
        </p:spPr>
        <p:txBody>
          <a:bodyPr anchor="ctr">
            <a:noAutofit/>
          </a:bodyPr>
          <a:lstStyle>
            <a:lvl1pPr algn="l">
              <a:lnSpc>
                <a:spcPct val="80000"/>
              </a:lnSpc>
              <a:defRPr sz="4800"/>
            </a:lvl1pPr>
          </a:lstStyle>
          <a:p>
            <a:r>
              <a:rPr lang="en-US" dirty="0"/>
              <a:t>Click to edit Master title style</a:t>
            </a:r>
            <a:endParaRPr dirty="0"/>
          </a:p>
        </p:txBody>
      </p:sp>
      <p:sp>
        <p:nvSpPr>
          <p:cNvPr id="15" name="Text Placeholder 9">
            <a:extLst>
              <a:ext uri="{FF2B5EF4-FFF2-40B4-BE49-F238E27FC236}">
                <a16:creationId xmlns="" xmlns:a16="http://schemas.microsoft.com/office/drawing/2014/main" id="{ADF13D79-1C59-0A4E-8CBE-5846C233FB2D}"/>
              </a:ext>
            </a:extLst>
          </p:cNvPr>
          <p:cNvSpPr>
            <a:spLocks noGrp="1"/>
          </p:cNvSpPr>
          <p:nvPr>
            <p:ph type="body" sz="quarter" idx="13" hasCustomPrompt="1"/>
          </p:nvPr>
        </p:nvSpPr>
        <p:spPr>
          <a:xfrm>
            <a:off x="765716" y="4711092"/>
            <a:ext cx="4724401" cy="1080107"/>
          </a:xfrm>
        </p:spPr>
        <p:txBody>
          <a:bodyPr wrap="square" anchor="ctr">
            <a:noAutofit/>
          </a:bodyPr>
          <a:lstStyle>
            <a:lvl1pPr marL="0" indent="0" algn="l">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pic>
        <p:nvPicPr>
          <p:cNvPr id="7" name="Picture 6">
            <a:extLst>
              <a:ext uri="{FF2B5EF4-FFF2-40B4-BE49-F238E27FC236}">
                <a16:creationId xmlns="" xmlns:a16="http://schemas.microsoft.com/office/drawing/2014/main" id="{9B5C54B7-0F05-2546-A4E7-38A53D31A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Tree>
    <p:extLst>
      <p:ext uri="{BB962C8B-B14F-4D97-AF65-F5344CB8AC3E}">
        <p14:creationId xmlns:p14="http://schemas.microsoft.com/office/powerpoint/2010/main" val="238647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remove" display="0">
                  <p:stCondLst>
                    <p:cond delay="indefinite"/>
                  </p:stCondLst>
                </p:cTn>
                <p:tgtEl>
                  <p:spTgt spid="6"/>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573897"/>
            <a:ext cx="12192000" cy="1143000"/>
          </a:xfrm>
        </p:spPr>
        <p:txBody>
          <a:bodyPr/>
          <a:lstStyle>
            <a:lvl1pPr>
              <a:defRPr spc="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4112573"/>
            <a:ext cx="12192000" cy="2062456"/>
          </a:xfrm>
        </p:spPr>
        <p:txBody>
          <a:bodyPr/>
          <a:lstStyle>
            <a:lvl1pPr marL="0" indent="0" algn="ctr">
              <a:buNone/>
              <a:defRPr sz="3200" spc="0">
                <a:solidFill>
                  <a:schemeClr val="tx1">
                    <a:lumMod val="75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15906933"/>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xmlns:p14="http://schemas.microsoft.com/office/powerpoint/2010/main" spd="slow" advClick="0">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44E4A71-6055-9247-A978-846BB03DDD2F}"/>
              </a:ext>
            </a:extLst>
          </p:cNvPr>
          <p:cNvSpPr/>
          <p:nvPr userDrawn="1"/>
        </p:nvSpPr>
        <p:spPr bwMode="ltGray">
          <a:xfrm>
            <a:off x="0" y="0"/>
            <a:ext cx="12192000" cy="6858000"/>
          </a:xfrm>
          <a:prstGeom prst="rect">
            <a:avLst/>
          </a:prstGeom>
          <a:gradFill flip="none" rotWithShape="0">
            <a:gsLst>
              <a:gs pos="0">
                <a:srgbClr val="3D4D59"/>
              </a:gs>
              <a:gs pos="100000">
                <a:srgbClr val="725478">
                  <a:alpha val="80000"/>
                </a:srgbClr>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5" name="Title 4"/>
          <p:cNvSpPr>
            <a:spLocks noGrp="1"/>
          </p:cNvSpPr>
          <p:nvPr>
            <p:ph type="title"/>
          </p:nvPr>
        </p:nvSpPr>
        <p:spPr>
          <a:xfrm>
            <a:off x="610393" y="2209800"/>
            <a:ext cx="8229600" cy="1905000"/>
          </a:xfrm>
          <a:prstGeom prst="rect">
            <a:avLst/>
          </a:prstGeom>
        </p:spPr>
        <p:txBody>
          <a:bodyPr anchor="b">
            <a:normAutofit/>
          </a:bodyPr>
          <a:lstStyle>
            <a:lvl1pPr>
              <a:lnSpc>
                <a:spcPct val="80000"/>
              </a:lnSpc>
              <a:defRPr sz="5400" b="1" i="0">
                <a:solidFill>
                  <a:schemeClr val="tx1"/>
                </a:solidFill>
                <a:latin typeface="Arial Black" panose="020B0604020202020204" pitchFamily="34" charset="0"/>
                <a:cs typeface="Arial Black" panose="020B060402020202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1" name="Picture 10">
            <a:extLst>
              <a:ext uri="{FF2B5EF4-FFF2-40B4-BE49-F238E27FC236}">
                <a16:creationId xmlns="" xmlns:a16="http://schemas.microsoft.com/office/drawing/2014/main" id="{CDB90003-940D-B94A-A941-3595CD2B1C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628651"/>
            <a:ext cx="1143000" cy="1272481"/>
          </a:xfrm>
          <a:prstGeom prst="rect">
            <a:avLst/>
          </a:prstGeom>
        </p:spPr>
      </p:pic>
    </p:spTree>
    <p:extLst>
      <p:ext uri="{BB962C8B-B14F-4D97-AF65-F5344CB8AC3E}">
        <p14:creationId xmlns:p14="http://schemas.microsoft.com/office/powerpoint/2010/main" val="4176868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6704807" cy="1905000"/>
          </a:xfrm>
          <a:prstGeom prst="rect">
            <a:avLst/>
          </a:prstGeom>
        </p:spPr>
        <p:txBody>
          <a:bodyPr anchor="b">
            <a:normAutofit/>
          </a:bodyPr>
          <a:lstStyle>
            <a:lvl1pPr>
              <a:lnSpc>
                <a:spcPct val="80000"/>
              </a:lnSpc>
              <a:defRPr sz="5400" b="1" i="0">
                <a:solidFill>
                  <a:schemeClr val="bg1"/>
                </a:solidFill>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3" name="Subtitle 2"/>
          <p:cNvSpPr>
            <a:spLocks noGrp="1"/>
          </p:cNvSpPr>
          <p:nvPr>
            <p:ph type="subTitle" idx="1"/>
          </p:nvPr>
        </p:nvSpPr>
        <p:spPr>
          <a:xfrm>
            <a:off x="608013" y="4267200"/>
            <a:ext cx="6704807" cy="914400"/>
          </a:xfrm>
        </p:spPr>
        <p:txBody>
          <a:bodyPr>
            <a:noAutofit/>
          </a:bodyPr>
          <a:lstStyle>
            <a:lvl1pPr marL="0" indent="0" algn="l">
              <a:spcBef>
                <a:spcPts val="0"/>
              </a:spcBef>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dirty="0"/>
          </a:p>
        </p:txBody>
      </p:sp>
      <p:sp>
        <p:nvSpPr>
          <p:cNvPr id="12" name="Text Placeholder 7"/>
          <p:cNvSpPr>
            <a:spLocks noGrp="1"/>
          </p:cNvSpPr>
          <p:nvPr>
            <p:ph type="body" sz="quarter" idx="13" hasCustomPrompt="1"/>
          </p:nvPr>
        </p:nvSpPr>
        <p:spPr>
          <a:xfrm>
            <a:off x="606423" y="5832986"/>
            <a:ext cx="5489578" cy="339214"/>
          </a:xfrm>
        </p:spPr>
        <p:txBody>
          <a:bodyPr>
            <a:noAutofit/>
          </a:bodyPr>
          <a:lstStyle>
            <a:lvl1pPr marL="0" indent="0">
              <a:spcBef>
                <a:spcPts val="0"/>
              </a:spcBef>
              <a:buNone/>
              <a:defRPr sz="2000" baseline="0">
                <a:solidFill>
                  <a:schemeClr val="bg1"/>
                </a:solidFill>
                <a:latin typeface="Arial" panose="020B0604020202020204" pitchFamily="34" charset="0"/>
                <a:cs typeface="Arial" panose="020B0604020202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6" name="Picture 5">
            <a:extLst>
              <a:ext uri="{FF2B5EF4-FFF2-40B4-BE49-F238E27FC236}">
                <a16:creationId xmlns="" xmlns:a16="http://schemas.microsoft.com/office/drawing/2014/main" id="{425BFB66-2F52-9E49-A004-B77B91F5A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Tree>
    <p:extLst>
      <p:ext uri="{BB962C8B-B14F-4D97-AF65-F5344CB8AC3E}">
        <p14:creationId xmlns:p14="http://schemas.microsoft.com/office/powerpoint/2010/main" val="142946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Alterna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7162007" cy="1905000"/>
          </a:xfrm>
          <a:prstGeom prst="rect">
            <a:avLst/>
          </a:prstGeom>
        </p:spPr>
        <p:txBody>
          <a:bodyPr anchor="b">
            <a:normAutofit/>
          </a:bodyPr>
          <a:lstStyle>
            <a:lvl1pPr>
              <a:lnSpc>
                <a:spcPct val="80000"/>
              </a:lnSpc>
              <a:defRPr sz="5400" b="1" i="0">
                <a:solidFill>
                  <a:schemeClr val="bg1"/>
                </a:solidFill>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3" name="Subtitle 2"/>
          <p:cNvSpPr>
            <a:spLocks noGrp="1"/>
          </p:cNvSpPr>
          <p:nvPr>
            <p:ph type="subTitle" idx="1"/>
          </p:nvPr>
        </p:nvSpPr>
        <p:spPr>
          <a:xfrm>
            <a:off x="608013" y="4267200"/>
            <a:ext cx="7162007" cy="914400"/>
          </a:xfrm>
        </p:spPr>
        <p:txBody>
          <a:bodyPr>
            <a:noAutofit/>
          </a:bodyPr>
          <a:lstStyle>
            <a:lvl1pPr marL="0" indent="0" algn="l">
              <a:spcBef>
                <a:spcPts val="0"/>
              </a:spcBef>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dirty="0"/>
          </a:p>
        </p:txBody>
      </p:sp>
      <p:sp>
        <p:nvSpPr>
          <p:cNvPr id="12" name="Text Placeholder 7"/>
          <p:cNvSpPr>
            <a:spLocks noGrp="1"/>
          </p:cNvSpPr>
          <p:nvPr>
            <p:ph type="body" sz="quarter" idx="13" hasCustomPrompt="1"/>
          </p:nvPr>
        </p:nvSpPr>
        <p:spPr>
          <a:xfrm>
            <a:off x="606423" y="5832986"/>
            <a:ext cx="5489578" cy="339214"/>
          </a:xfrm>
        </p:spPr>
        <p:txBody>
          <a:bodyPr>
            <a:noAutofit/>
          </a:bodyPr>
          <a:lstStyle>
            <a:lvl1pPr marL="0" indent="0">
              <a:spcBef>
                <a:spcPts val="0"/>
              </a:spcBef>
              <a:buNone/>
              <a:defRPr sz="2000" baseline="0">
                <a:solidFill>
                  <a:schemeClr val="bg1"/>
                </a:solidFill>
                <a:latin typeface="Arial" panose="020B0604020202020204" pitchFamily="34" charset="0"/>
                <a:cs typeface="Arial" panose="020B0604020202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6" name="Picture 5">
            <a:extLst>
              <a:ext uri="{FF2B5EF4-FFF2-40B4-BE49-F238E27FC236}">
                <a16:creationId xmlns="" xmlns:a16="http://schemas.microsoft.com/office/drawing/2014/main" id="{425BFB66-2F52-9E49-A004-B77B91F5A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Tree>
    <p:extLst>
      <p:ext uri="{BB962C8B-B14F-4D97-AF65-F5344CB8AC3E}">
        <p14:creationId xmlns:p14="http://schemas.microsoft.com/office/powerpoint/2010/main" val="1433483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Light">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5564187" cy="1905000"/>
          </a:xfrm>
          <a:prstGeom prst="rect">
            <a:avLst/>
          </a:prstGeom>
        </p:spPr>
        <p:txBody>
          <a:bodyPr anchor="b">
            <a:normAutofit/>
          </a:bodyPr>
          <a:lstStyle>
            <a:lvl1pPr>
              <a:lnSpc>
                <a:spcPct val="80000"/>
              </a:lnSpc>
              <a:defRPr sz="5400" b="1" i="0">
                <a:solidFill>
                  <a:srgbClr val="566F82"/>
                </a:solidFill>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3" name="Subtitle 2"/>
          <p:cNvSpPr>
            <a:spLocks noGrp="1"/>
          </p:cNvSpPr>
          <p:nvPr>
            <p:ph type="subTitle" idx="1"/>
          </p:nvPr>
        </p:nvSpPr>
        <p:spPr>
          <a:xfrm>
            <a:off x="608013" y="4267200"/>
            <a:ext cx="5564187" cy="914400"/>
          </a:xfrm>
        </p:spPr>
        <p:txBody>
          <a:bodyPr>
            <a:noAutofit/>
          </a:bodyPr>
          <a:lstStyle>
            <a:lvl1pPr marL="0" indent="0" algn="l">
              <a:spcBef>
                <a:spcPts val="0"/>
              </a:spcBef>
              <a:buNone/>
              <a:defRPr sz="3200">
                <a:solidFill>
                  <a:srgbClr val="566F8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dirty="0"/>
          </a:p>
        </p:txBody>
      </p:sp>
      <p:sp>
        <p:nvSpPr>
          <p:cNvPr id="12" name="Text Placeholder 7"/>
          <p:cNvSpPr>
            <a:spLocks noGrp="1"/>
          </p:cNvSpPr>
          <p:nvPr>
            <p:ph type="body" sz="quarter" idx="13" hasCustomPrompt="1"/>
          </p:nvPr>
        </p:nvSpPr>
        <p:spPr>
          <a:xfrm>
            <a:off x="606423" y="5832986"/>
            <a:ext cx="5489578" cy="339214"/>
          </a:xfrm>
        </p:spPr>
        <p:txBody>
          <a:bodyPr>
            <a:noAutofit/>
          </a:bodyPr>
          <a:lstStyle>
            <a:lvl1pPr marL="0" indent="0">
              <a:spcBef>
                <a:spcPts val="0"/>
              </a:spcBef>
              <a:buNone/>
              <a:defRPr sz="2000" baseline="0">
                <a:solidFill>
                  <a:srgbClr val="566F82"/>
                </a:solidFill>
                <a:latin typeface="Arial" panose="020B0604020202020204" pitchFamily="34" charset="0"/>
                <a:cs typeface="Arial" panose="020B060402020202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6" name="Picture 5">
            <a:extLst>
              <a:ext uri="{FF2B5EF4-FFF2-40B4-BE49-F238E27FC236}">
                <a16:creationId xmlns="" xmlns:a16="http://schemas.microsoft.com/office/drawing/2014/main" id="{425BFB66-2F52-9E49-A004-B77B91F5A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
        <p:nvSpPr>
          <p:cNvPr id="2" name="TextBox 1">
            <a:extLst>
              <a:ext uri="{FF2B5EF4-FFF2-40B4-BE49-F238E27FC236}">
                <a16:creationId xmlns="" xmlns:a16="http://schemas.microsoft.com/office/drawing/2014/main" id="{CD73A0EA-91BA-DC4C-A47F-2290A280AE45}"/>
              </a:ext>
            </a:extLst>
          </p:cNvPr>
          <p:cNvSpPr txBox="1"/>
          <p:nvPr/>
        </p:nvSpPr>
        <p:spPr>
          <a:xfrm>
            <a:off x="5564459" y="747132"/>
            <a:ext cx="0" cy="0"/>
          </a:xfrm>
          <a:prstGeom prst="rect">
            <a:avLst/>
          </a:prstGeom>
          <a:noFill/>
        </p:spPr>
        <p:txBody>
          <a:bodyPr wrap="none" lIns="0" tIns="0" rIns="0" bIns="0" rtlCol="0">
            <a:noAutofit/>
          </a:bodyPr>
          <a:lstStyle/>
          <a:p>
            <a:pPr>
              <a:lnSpc>
                <a:spcPct val="90000"/>
              </a:lnSpc>
            </a:pPr>
            <a:r>
              <a:rPr lang="en-US" dirty="0">
                <a:solidFill>
                  <a:prstClr val="black"/>
                </a:solidFill>
              </a:rPr>
              <a:t>	</a:t>
            </a:r>
          </a:p>
        </p:txBody>
      </p:sp>
    </p:spTree>
    <p:extLst>
      <p:ext uri="{BB962C8B-B14F-4D97-AF65-F5344CB8AC3E}">
        <p14:creationId xmlns:p14="http://schemas.microsoft.com/office/powerpoint/2010/main" val="1850636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44E4A71-6055-9247-A978-846BB03DDD2F}"/>
              </a:ext>
            </a:extLst>
          </p:cNvPr>
          <p:cNvSpPr/>
          <p:nvPr/>
        </p:nvSpPr>
        <p:spPr bwMode="ltGray">
          <a:xfrm>
            <a:off x="0" y="0"/>
            <a:ext cx="12192000" cy="6858000"/>
          </a:xfrm>
          <a:prstGeom prst="rect">
            <a:avLst/>
          </a:prstGeom>
          <a:gradFill flip="none" rotWithShape="0">
            <a:gsLst>
              <a:gs pos="0">
                <a:srgbClr val="3D4D59"/>
              </a:gs>
              <a:gs pos="100000">
                <a:srgbClr val="725478">
                  <a:alpha val="80000"/>
                </a:srgbClr>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
        <p:nvSpPr>
          <p:cNvPr id="5" name="Title 4"/>
          <p:cNvSpPr>
            <a:spLocks noGrp="1"/>
          </p:cNvSpPr>
          <p:nvPr>
            <p:ph type="title"/>
          </p:nvPr>
        </p:nvSpPr>
        <p:spPr>
          <a:xfrm>
            <a:off x="610393" y="2209800"/>
            <a:ext cx="8229600" cy="1905000"/>
          </a:xfrm>
          <a:prstGeom prst="rect">
            <a:avLst/>
          </a:prstGeom>
        </p:spPr>
        <p:txBody>
          <a:bodyPr anchor="b">
            <a:normAutofit/>
          </a:bodyPr>
          <a:lstStyle>
            <a:lvl1pPr>
              <a:lnSpc>
                <a:spcPct val="80000"/>
              </a:lnSpc>
              <a:defRPr sz="5400" b="1" i="0">
                <a:solidFill>
                  <a:schemeClr val="tx1"/>
                </a:solidFill>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1" name="Picture 10">
            <a:extLst>
              <a:ext uri="{FF2B5EF4-FFF2-40B4-BE49-F238E27FC236}">
                <a16:creationId xmlns="" xmlns:a16="http://schemas.microsoft.com/office/drawing/2014/main" id="{CDB90003-940D-B94A-A941-3595CD2B1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28651"/>
            <a:ext cx="1143000" cy="1272481"/>
          </a:xfrm>
          <a:prstGeom prst="rect">
            <a:avLst/>
          </a:prstGeom>
        </p:spPr>
      </p:pic>
    </p:spTree>
    <p:extLst>
      <p:ext uri="{BB962C8B-B14F-4D97-AF65-F5344CB8AC3E}">
        <p14:creationId xmlns:p14="http://schemas.microsoft.com/office/powerpoint/2010/main" val="3147766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with Green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44E4A71-6055-9247-A978-846BB03DDD2F}"/>
              </a:ext>
            </a:extLst>
          </p:cNvPr>
          <p:cNvSpPr/>
          <p:nvPr/>
        </p:nvSpPr>
        <p:spPr bwMode="ltGray">
          <a:xfrm>
            <a:off x="0" y="0"/>
            <a:ext cx="12192000" cy="6858000"/>
          </a:xfrm>
          <a:prstGeom prst="rect">
            <a:avLst/>
          </a:prstGeom>
          <a:gradFill flip="none" rotWithShape="0">
            <a:gsLst>
              <a:gs pos="0">
                <a:srgbClr val="3D4D59"/>
              </a:gs>
              <a:gs pos="100000">
                <a:srgbClr val="5F7A76">
                  <a:alpha val="80000"/>
                </a:srgbClr>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
        <p:nvSpPr>
          <p:cNvPr id="5" name="Title 4"/>
          <p:cNvSpPr>
            <a:spLocks noGrp="1"/>
          </p:cNvSpPr>
          <p:nvPr>
            <p:ph type="title"/>
          </p:nvPr>
        </p:nvSpPr>
        <p:spPr>
          <a:xfrm>
            <a:off x="610393" y="2209800"/>
            <a:ext cx="8229600" cy="1905000"/>
          </a:xfrm>
          <a:prstGeom prst="rect">
            <a:avLst/>
          </a:prstGeom>
        </p:spPr>
        <p:txBody>
          <a:bodyPr anchor="b">
            <a:normAutofit/>
          </a:bodyPr>
          <a:lstStyle>
            <a:lvl1pPr>
              <a:lnSpc>
                <a:spcPct val="80000"/>
              </a:lnSpc>
              <a:defRPr sz="5400" b="1" i="0">
                <a:solidFill>
                  <a:schemeClr val="tx1"/>
                </a:solidFill>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1" name="Picture 10">
            <a:extLst>
              <a:ext uri="{FF2B5EF4-FFF2-40B4-BE49-F238E27FC236}">
                <a16:creationId xmlns="" xmlns:a16="http://schemas.microsoft.com/office/drawing/2014/main" id="{CDB90003-940D-B94A-A941-3595CD2B1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28651"/>
            <a:ext cx="1143000" cy="1272481"/>
          </a:xfrm>
          <a:prstGeom prst="rect">
            <a:avLst/>
          </a:prstGeom>
        </p:spPr>
      </p:pic>
    </p:spTree>
    <p:extLst>
      <p:ext uri="{BB962C8B-B14F-4D97-AF65-F5344CB8AC3E}">
        <p14:creationId xmlns:p14="http://schemas.microsoft.com/office/powerpoint/2010/main" val="2520546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with Brown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44E4A71-6055-9247-A978-846BB03DDD2F}"/>
              </a:ext>
            </a:extLst>
          </p:cNvPr>
          <p:cNvSpPr/>
          <p:nvPr/>
        </p:nvSpPr>
        <p:spPr bwMode="ltGray">
          <a:xfrm>
            <a:off x="0" y="0"/>
            <a:ext cx="12192000" cy="6858000"/>
          </a:xfrm>
          <a:prstGeom prst="rect">
            <a:avLst/>
          </a:prstGeom>
          <a:gradFill flip="none" rotWithShape="0">
            <a:gsLst>
              <a:gs pos="0">
                <a:srgbClr val="3D4D59"/>
              </a:gs>
              <a:gs pos="100000">
                <a:srgbClr val="80746E">
                  <a:alpha val="80000"/>
                </a:srgbClr>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
        <p:nvSpPr>
          <p:cNvPr id="5" name="Title 4"/>
          <p:cNvSpPr>
            <a:spLocks noGrp="1"/>
          </p:cNvSpPr>
          <p:nvPr>
            <p:ph type="title"/>
          </p:nvPr>
        </p:nvSpPr>
        <p:spPr>
          <a:xfrm>
            <a:off x="610393" y="2209800"/>
            <a:ext cx="8229600" cy="1905000"/>
          </a:xfrm>
          <a:prstGeom prst="rect">
            <a:avLst/>
          </a:prstGeom>
        </p:spPr>
        <p:txBody>
          <a:bodyPr anchor="b">
            <a:normAutofit/>
          </a:bodyPr>
          <a:lstStyle>
            <a:lvl1pPr>
              <a:lnSpc>
                <a:spcPct val="80000"/>
              </a:lnSpc>
              <a:defRPr sz="5400" b="1" i="0">
                <a:solidFill>
                  <a:schemeClr val="tx1"/>
                </a:solidFill>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1" name="Picture 10">
            <a:extLst>
              <a:ext uri="{FF2B5EF4-FFF2-40B4-BE49-F238E27FC236}">
                <a16:creationId xmlns="" xmlns:a16="http://schemas.microsoft.com/office/drawing/2014/main" id="{CDB90003-940D-B94A-A941-3595CD2B1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28651"/>
            <a:ext cx="1143000" cy="1272481"/>
          </a:xfrm>
          <a:prstGeom prst="rect">
            <a:avLst/>
          </a:prstGeom>
        </p:spPr>
      </p:pic>
    </p:spTree>
    <p:extLst>
      <p:ext uri="{BB962C8B-B14F-4D97-AF65-F5344CB8AC3E}">
        <p14:creationId xmlns:p14="http://schemas.microsoft.com/office/powerpoint/2010/main" val="265225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8013" y="2577493"/>
            <a:ext cx="9141619" cy="2286000"/>
          </a:xfrm>
          <a:prstGeom prst="rect">
            <a:avLst/>
          </a:prstGeom>
        </p:spPr>
        <p:txBody>
          <a:bodyPr anchor="b">
            <a:noAutofit/>
          </a:bodyPr>
          <a:lstStyle>
            <a:lvl1pPr>
              <a:lnSpc>
                <a:spcPct val="80000"/>
              </a:lnSpc>
              <a:defRPr sz="6600" b="1" i="0">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11" name="Text Placeholder 9"/>
          <p:cNvSpPr>
            <a:spLocks noGrp="1"/>
          </p:cNvSpPr>
          <p:nvPr>
            <p:ph type="body" sz="quarter" idx="14"/>
          </p:nvPr>
        </p:nvSpPr>
        <p:spPr>
          <a:xfrm>
            <a:off x="608013" y="5638800"/>
            <a:ext cx="9141619" cy="609600"/>
          </a:xfrm>
        </p:spPr>
        <p:txBody>
          <a:bodyPr wrap="square">
            <a:noAutofit/>
          </a:bodyPr>
          <a:lstStyle>
            <a:lvl1pPr marL="0" indent="0">
              <a:spcBef>
                <a:spcPts val="0"/>
              </a:spcBef>
              <a:buFontTx/>
              <a:buNone/>
              <a:defRPr sz="2800" b="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12" name="Text Placeholder 7"/>
          <p:cNvSpPr>
            <a:spLocks noGrp="1"/>
          </p:cNvSpPr>
          <p:nvPr>
            <p:ph type="body" sz="quarter" idx="15" hasCustomPrompt="1"/>
          </p:nvPr>
        </p:nvSpPr>
        <p:spPr>
          <a:xfrm>
            <a:off x="7926193" y="628651"/>
            <a:ext cx="3646877" cy="354113"/>
          </a:xfrm>
        </p:spPr>
        <p:txBody>
          <a:bodyPr>
            <a:noAutofit/>
          </a:bodyPr>
          <a:lstStyle>
            <a:lvl1pPr marL="0" indent="0" algn="r">
              <a:spcBef>
                <a:spcPts val="0"/>
              </a:spcBef>
              <a:buNone/>
              <a:defRPr sz="2000" baseline="0">
                <a:solidFill>
                  <a:srgbClr val="725478"/>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3" name="Picture 12">
            <a:extLst>
              <a:ext uri="{FF2B5EF4-FFF2-40B4-BE49-F238E27FC236}">
                <a16:creationId xmlns="" xmlns:a16="http://schemas.microsoft.com/office/drawing/2014/main" id="{9B3F0882-4813-B64F-AC76-B324966B8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
        <p:nvSpPr>
          <p:cNvPr id="14" name="Footer Placeholder 4">
            <a:extLst>
              <a:ext uri="{FF2B5EF4-FFF2-40B4-BE49-F238E27FC236}">
                <a16:creationId xmlns="" xmlns:a16="http://schemas.microsoft.com/office/drawing/2014/main" id="{0E7D126E-32A2-F241-AEDD-DC39526875FE}"/>
              </a:ext>
            </a:extLst>
          </p:cNvPr>
          <p:cNvSpPr txBox="1">
            <a:spLocks/>
          </p:cNvSpPr>
          <p:nvPr/>
        </p:nvSpPr>
        <p:spPr>
          <a:xfrm>
            <a:off x="7557201" y="6117445"/>
            <a:ext cx="4025198" cy="232147"/>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black"/>
                </a:solidFill>
                <a:latin typeface="Arial Black" panose="020B0604020202020204" pitchFamily="34" charset="0"/>
                <a:cs typeface="Arial Black" panose="020B0604020202020204" pitchFamily="34" charset="0"/>
              </a:rPr>
              <a:t>HPE</a:t>
            </a:r>
            <a:r>
              <a:rPr lang="en-US" sz="1200" b="1" dirty="0">
                <a:solidFill>
                  <a:prstClr val="black"/>
                </a:solidFill>
                <a:cs typeface="Arial" panose="020B0604020202020204" pitchFamily="34" charset="0"/>
              </a:rPr>
              <a:t> </a:t>
            </a:r>
            <a:r>
              <a:rPr lang="en-US" sz="1200" dirty="0">
                <a:solidFill>
                  <a:prstClr val="black"/>
                </a:solidFill>
              </a:rPr>
              <a:t>DEV</a:t>
            </a:r>
          </a:p>
        </p:txBody>
      </p:sp>
    </p:spTree>
    <p:extLst>
      <p:ext uri="{BB962C8B-B14F-4D97-AF65-F5344CB8AC3E}">
        <p14:creationId xmlns:p14="http://schemas.microsoft.com/office/powerpoint/2010/main" val="97955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a:prstGeom prst="rect">
            <a:avLst/>
          </a:prstGeom>
        </p:spPr>
        <p:txBody>
          <a:bodyPr anchor="t">
            <a:noAutofit/>
          </a:bodyPr>
          <a:lstStyle>
            <a:lvl1pPr>
              <a:lnSpc>
                <a:spcPct val="80000"/>
              </a:lnSpc>
              <a:defRPr sz="6600" b="1" i="0">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3" name="Footer Placeholder 4">
            <a:extLst>
              <a:ext uri="{FF2B5EF4-FFF2-40B4-BE49-F238E27FC236}">
                <a16:creationId xmlns="" xmlns:a16="http://schemas.microsoft.com/office/drawing/2014/main" id="{9EA50F03-303B-8A41-81D8-01EC0476750C}"/>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black"/>
                </a:solidFill>
                <a:latin typeface="Arial Black" panose="020B0604020202020204" pitchFamily="34" charset="0"/>
                <a:cs typeface="Arial Black" panose="020B0604020202020204" pitchFamily="34" charset="0"/>
              </a:rPr>
              <a:t>HPE</a:t>
            </a:r>
            <a:r>
              <a:rPr lang="en-US" sz="1200" b="1" dirty="0">
                <a:solidFill>
                  <a:prstClr val="black"/>
                </a:solidFill>
                <a:cs typeface="Arial" panose="020B0604020202020204" pitchFamily="34" charset="0"/>
              </a:rPr>
              <a:t> </a:t>
            </a:r>
            <a:r>
              <a:rPr lang="en-US" sz="1200" dirty="0">
                <a:solidFill>
                  <a:prstClr val="black"/>
                </a:solidFill>
              </a:rPr>
              <a:t>DEV</a:t>
            </a:r>
          </a:p>
        </p:txBody>
      </p:sp>
      <p:pic>
        <p:nvPicPr>
          <p:cNvPr id="24" name="Picture 23">
            <a:extLst>
              <a:ext uri="{FF2B5EF4-FFF2-40B4-BE49-F238E27FC236}">
                <a16:creationId xmlns="" xmlns:a16="http://schemas.microsoft.com/office/drawing/2014/main" id="{E8FEEC99-E0FC-D34A-9166-719ED9AE5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25" name="Slide Number Placeholder 14">
            <a:extLst>
              <a:ext uri="{FF2B5EF4-FFF2-40B4-BE49-F238E27FC236}">
                <a16:creationId xmlns="" xmlns:a16="http://schemas.microsoft.com/office/drawing/2014/main" id="{86552DDA-091E-C94E-B9C6-C58409EC34DA}"/>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72829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late 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8768" y="1981200"/>
            <a:ext cx="8228011" cy="1524001"/>
          </a:xfrm>
          <a:prstGeom prst="rect">
            <a:avLst/>
          </a:prstGeom>
        </p:spPr>
        <p:txBody>
          <a:bodyPr anchor="t">
            <a:noAutofit/>
          </a:bodyPr>
          <a:lstStyle>
            <a:lvl1pPr>
              <a:lnSpc>
                <a:spcPct val="90000"/>
              </a:lnSpc>
              <a:defRPr sz="5400" b="1" i="0">
                <a:solidFill>
                  <a:schemeClr val="tx1"/>
                </a:solidFill>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3" name="Text Placeholder 2"/>
          <p:cNvSpPr>
            <a:spLocks noGrp="1"/>
          </p:cNvSpPr>
          <p:nvPr>
            <p:ph type="body" idx="1"/>
          </p:nvPr>
        </p:nvSpPr>
        <p:spPr>
          <a:xfrm>
            <a:off x="2718769" y="3505201"/>
            <a:ext cx="8228011" cy="533400"/>
          </a:xfrm>
        </p:spPr>
        <p:txBody>
          <a:bodyPr>
            <a:noAutofit/>
          </a:bodyPr>
          <a:lstStyle>
            <a:lvl1pPr marL="0" indent="0">
              <a:spcBef>
                <a:spcPts val="0"/>
              </a:spcBef>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pic>
        <p:nvPicPr>
          <p:cNvPr id="15" name="Picture 14">
            <a:extLst>
              <a:ext uri="{FF2B5EF4-FFF2-40B4-BE49-F238E27FC236}">
                <a16:creationId xmlns="" xmlns:a16="http://schemas.microsoft.com/office/drawing/2014/main" id="{8FD44A71-2439-B74C-8B9A-8741E009B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968" y="1633653"/>
            <a:ext cx="1146476" cy="1276350"/>
          </a:xfrm>
          <a:prstGeom prst="rect">
            <a:avLst/>
          </a:prstGeom>
        </p:spPr>
      </p:pic>
      <p:pic>
        <p:nvPicPr>
          <p:cNvPr id="19" name="Picture 18">
            <a:extLst>
              <a:ext uri="{FF2B5EF4-FFF2-40B4-BE49-F238E27FC236}">
                <a16:creationId xmlns="" xmlns:a16="http://schemas.microsoft.com/office/drawing/2014/main" id="{A60526D7-2821-C24A-8958-B00448EF6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20" name="Slide Number Placeholder 14">
            <a:extLst>
              <a:ext uri="{FF2B5EF4-FFF2-40B4-BE49-F238E27FC236}">
                <a16:creationId xmlns="" xmlns:a16="http://schemas.microsoft.com/office/drawing/2014/main" id="{3E41D13F-530F-4743-BFBC-79106B584960}"/>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414262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838200"/>
            <a:ext cx="5868987" cy="1371600"/>
          </a:xfrm>
          <a:prstGeom prst="rect">
            <a:avLst/>
          </a:prstGeom>
        </p:spPr>
        <p:txBody>
          <a:bodyPr>
            <a:noAutofit/>
          </a:bodyPr>
          <a:lstStyle>
            <a:lvl1pPr>
              <a:defRPr sz="4800" b="1" i="0">
                <a:latin typeface="Arial Black" panose="020B0604020202020204" pitchFamily="34" charset="0"/>
                <a:cs typeface="Arial Black" panose="020B0604020202020204" pitchFamily="34" charset="0"/>
              </a:defRPr>
            </a:lvl1pPr>
          </a:lstStyle>
          <a:p>
            <a:r>
              <a:rPr lang="en-US" smtClean="0"/>
              <a:t>Click to edit Master title style</a:t>
            </a:r>
            <a:endParaRPr dirty="0"/>
          </a:p>
        </p:txBody>
      </p:sp>
      <p:sp>
        <p:nvSpPr>
          <p:cNvPr id="11" name="Text Placeholder 9"/>
          <p:cNvSpPr>
            <a:spLocks noGrp="1"/>
          </p:cNvSpPr>
          <p:nvPr>
            <p:ph type="body" sz="quarter" idx="14"/>
          </p:nvPr>
        </p:nvSpPr>
        <p:spPr>
          <a:xfrm>
            <a:off x="608013" y="2230244"/>
            <a:ext cx="5868987" cy="1080792"/>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18" name="Footer Placeholder 4">
            <a:extLst>
              <a:ext uri="{FF2B5EF4-FFF2-40B4-BE49-F238E27FC236}">
                <a16:creationId xmlns="" xmlns:a16="http://schemas.microsoft.com/office/drawing/2014/main" id="{051F7521-D75C-4D43-B31B-400AD0FFA9CC}"/>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black"/>
                </a:solidFill>
                <a:latin typeface="Arial Black" panose="020B0604020202020204" pitchFamily="34" charset="0"/>
                <a:cs typeface="Arial Black" panose="020B0604020202020204" pitchFamily="34" charset="0"/>
              </a:rPr>
              <a:t>HPE</a:t>
            </a:r>
            <a:r>
              <a:rPr lang="en-US" sz="1200" b="1" dirty="0">
                <a:solidFill>
                  <a:prstClr val="black"/>
                </a:solidFill>
                <a:cs typeface="Arial" panose="020B0604020202020204" pitchFamily="34" charset="0"/>
              </a:rPr>
              <a:t> </a:t>
            </a:r>
            <a:r>
              <a:rPr lang="en-US" sz="1200" dirty="0">
                <a:solidFill>
                  <a:prstClr val="black"/>
                </a:solidFill>
              </a:rPr>
              <a:t>DEV</a:t>
            </a:r>
          </a:p>
        </p:txBody>
      </p:sp>
      <p:pic>
        <p:nvPicPr>
          <p:cNvPr id="19" name="Picture 18">
            <a:extLst>
              <a:ext uri="{FF2B5EF4-FFF2-40B4-BE49-F238E27FC236}">
                <a16:creationId xmlns="" xmlns:a16="http://schemas.microsoft.com/office/drawing/2014/main" id="{BCD29FC2-D77F-BB42-B678-D791BC47D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20" name="Slide Number Placeholder 14">
            <a:extLst>
              <a:ext uri="{FF2B5EF4-FFF2-40B4-BE49-F238E27FC236}">
                <a16:creationId xmlns="" xmlns:a16="http://schemas.microsoft.com/office/drawing/2014/main" id="{400F8706-EA5B-7C42-AE09-35834120EE46}"/>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19044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Green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44E4A71-6055-9247-A978-846BB03DDD2F}"/>
              </a:ext>
            </a:extLst>
          </p:cNvPr>
          <p:cNvSpPr/>
          <p:nvPr userDrawn="1"/>
        </p:nvSpPr>
        <p:spPr bwMode="ltGray">
          <a:xfrm>
            <a:off x="0" y="0"/>
            <a:ext cx="12192000" cy="6858000"/>
          </a:xfrm>
          <a:prstGeom prst="rect">
            <a:avLst/>
          </a:prstGeom>
          <a:gradFill flip="none" rotWithShape="0">
            <a:gsLst>
              <a:gs pos="0">
                <a:srgbClr val="3D4D59"/>
              </a:gs>
              <a:gs pos="100000">
                <a:srgbClr val="5F7A76">
                  <a:alpha val="80000"/>
                </a:srgbClr>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5" name="Title 4"/>
          <p:cNvSpPr>
            <a:spLocks noGrp="1"/>
          </p:cNvSpPr>
          <p:nvPr>
            <p:ph type="title"/>
          </p:nvPr>
        </p:nvSpPr>
        <p:spPr>
          <a:xfrm>
            <a:off x="610393" y="2209800"/>
            <a:ext cx="8229600" cy="1905000"/>
          </a:xfrm>
          <a:prstGeom prst="rect">
            <a:avLst/>
          </a:prstGeom>
        </p:spPr>
        <p:txBody>
          <a:bodyPr anchor="b">
            <a:normAutofit/>
          </a:bodyPr>
          <a:lstStyle>
            <a:lvl1pPr>
              <a:lnSpc>
                <a:spcPct val="80000"/>
              </a:lnSpc>
              <a:defRPr sz="5400" b="1" i="0">
                <a:solidFill>
                  <a:schemeClr val="tx1"/>
                </a:solidFill>
                <a:latin typeface="Arial Black" panose="020B0604020202020204" pitchFamily="34" charset="0"/>
                <a:cs typeface="Arial Black" panose="020B060402020202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1" name="Picture 10">
            <a:extLst>
              <a:ext uri="{FF2B5EF4-FFF2-40B4-BE49-F238E27FC236}">
                <a16:creationId xmlns="" xmlns:a16="http://schemas.microsoft.com/office/drawing/2014/main" id="{CDB90003-940D-B94A-A941-3595CD2B1C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628651"/>
            <a:ext cx="1143000" cy="1272481"/>
          </a:xfrm>
          <a:prstGeom prst="rect">
            <a:avLst/>
          </a:prstGeom>
        </p:spPr>
      </p:pic>
    </p:spTree>
    <p:extLst>
      <p:ext uri="{BB962C8B-B14F-4D97-AF65-F5344CB8AC3E}">
        <p14:creationId xmlns:p14="http://schemas.microsoft.com/office/powerpoint/2010/main" val="3796179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762599"/>
            <a:ext cx="8688387" cy="1009654"/>
          </a:xfrm>
          <a:prstGeom prst="rect">
            <a:avLst/>
          </a:prstGeom>
        </p:spPr>
        <p:txBody>
          <a:bodyPr>
            <a:noAutofit/>
          </a:bodyPr>
          <a:lstStyle>
            <a:lvl1pPr>
              <a:defRPr sz="4000"/>
            </a:lvl1pPr>
          </a:lstStyle>
          <a:p>
            <a:r>
              <a:rPr lang="en-US" smtClean="0"/>
              <a:t>Click to edit Master title style</a:t>
            </a:r>
            <a:endParaRPr dirty="0"/>
          </a:p>
        </p:txBody>
      </p:sp>
      <p:sp>
        <p:nvSpPr>
          <p:cNvPr id="11" name="Text Placeholder 9"/>
          <p:cNvSpPr>
            <a:spLocks noGrp="1"/>
          </p:cNvSpPr>
          <p:nvPr>
            <p:ph type="body" sz="quarter" idx="14"/>
          </p:nvPr>
        </p:nvSpPr>
        <p:spPr>
          <a:xfrm>
            <a:off x="608013" y="3780705"/>
            <a:ext cx="8688387"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6" name="Picture 15">
            <a:extLst>
              <a:ext uri="{FF2B5EF4-FFF2-40B4-BE49-F238E27FC236}">
                <a16:creationId xmlns="" xmlns:a16="http://schemas.microsoft.com/office/drawing/2014/main" id="{C96BDAA1-B78E-7C4A-B3C2-8CBD066A7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
        <p:nvSpPr>
          <p:cNvPr id="17" name="Footer Placeholder 4">
            <a:extLst>
              <a:ext uri="{FF2B5EF4-FFF2-40B4-BE49-F238E27FC236}">
                <a16:creationId xmlns="" xmlns:a16="http://schemas.microsoft.com/office/drawing/2014/main" id="{E46442E1-E56A-E94C-84B6-3AAC888FE863}"/>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black"/>
                </a:solidFill>
                <a:latin typeface="Arial Black" panose="020B0604020202020204" pitchFamily="34" charset="0"/>
                <a:cs typeface="Arial Black" panose="020B0604020202020204" pitchFamily="34" charset="0"/>
              </a:rPr>
              <a:t>HPE</a:t>
            </a:r>
            <a:r>
              <a:rPr lang="en-US" sz="1200" b="1" dirty="0">
                <a:solidFill>
                  <a:prstClr val="black"/>
                </a:solidFill>
                <a:cs typeface="Arial" panose="020B0604020202020204" pitchFamily="34" charset="0"/>
              </a:rPr>
              <a:t> </a:t>
            </a:r>
            <a:r>
              <a:rPr lang="en-US" sz="1200" dirty="0">
                <a:solidFill>
                  <a:prstClr val="black"/>
                </a:solidFill>
              </a:rPr>
              <a:t>DEV</a:t>
            </a:r>
          </a:p>
        </p:txBody>
      </p:sp>
      <p:sp>
        <p:nvSpPr>
          <p:cNvPr id="19" name="Slide Number Placeholder 14">
            <a:extLst>
              <a:ext uri="{FF2B5EF4-FFF2-40B4-BE49-F238E27FC236}">
                <a16:creationId xmlns="" xmlns:a16="http://schemas.microsoft.com/office/drawing/2014/main" id="{ECA7DC1A-B5F6-CE40-9DD5-6C1FCF9544D0}"/>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06344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 xmlns:a16="http://schemas.microsoft.com/office/drawing/2014/main" id="{48841A8A-7AAC-C14A-AD28-A4FA2BF19D17}"/>
              </a:ext>
            </a:extLst>
          </p:cNvPr>
          <p:cNvSpPr>
            <a:spLocks noGrp="1"/>
          </p:cNvSpPr>
          <p:nvPr>
            <p:ph type="title"/>
          </p:nvPr>
        </p:nvSpPr>
        <p:spPr>
          <a:xfrm>
            <a:off x="608013" y="838201"/>
            <a:ext cx="5716587" cy="1676400"/>
          </a:xfrm>
          <a:prstGeom prst="rect">
            <a:avLst/>
          </a:prstGeom>
        </p:spPr>
        <p:txBody>
          <a:bodyPr anchor="t">
            <a:noAutofit/>
          </a:bodyPr>
          <a:lstStyle>
            <a:lvl1pPr>
              <a:defRPr sz="4000"/>
            </a:lvl1pPr>
          </a:lstStyle>
          <a:p>
            <a:r>
              <a:rPr lang="en-US" smtClean="0"/>
              <a:t>Click to edit Master title style</a:t>
            </a:r>
            <a:endParaRPr dirty="0"/>
          </a:p>
        </p:txBody>
      </p:sp>
      <p:sp>
        <p:nvSpPr>
          <p:cNvPr id="15" name="Text Placeholder 9">
            <a:extLst>
              <a:ext uri="{FF2B5EF4-FFF2-40B4-BE49-F238E27FC236}">
                <a16:creationId xmlns="" xmlns:a16="http://schemas.microsoft.com/office/drawing/2014/main" id="{A28B7C5D-A17C-4A43-AD91-DD4BDE9B2C13}"/>
              </a:ext>
            </a:extLst>
          </p:cNvPr>
          <p:cNvSpPr>
            <a:spLocks noGrp="1"/>
          </p:cNvSpPr>
          <p:nvPr>
            <p:ph type="body" sz="quarter" idx="14"/>
          </p:nvPr>
        </p:nvSpPr>
        <p:spPr>
          <a:xfrm>
            <a:off x="608013" y="2514601"/>
            <a:ext cx="5716586" cy="736999"/>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3" name="TextBox 2">
            <a:extLst>
              <a:ext uri="{FF2B5EF4-FFF2-40B4-BE49-F238E27FC236}">
                <a16:creationId xmlns="" xmlns:a16="http://schemas.microsoft.com/office/drawing/2014/main" id="{B7F4049E-8A3D-EC49-8FFC-D5C2D4C83CA7}"/>
              </a:ext>
            </a:extLst>
          </p:cNvPr>
          <p:cNvSpPr txBox="1"/>
          <p:nvPr/>
        </p:nvSpPr>
        <p:spPr>
          <a:xfrm>
            <a:off x="4527395" y="3601844"/>
            <a:ext cx="0" cy="0"/>
          </a:xfrm>
          <a:prstGeom prst="rect">
            <a:avLst/>
          </a:prstGeom>
          <a:noFill/>
        </p:spPr>
        <p:txBody>
          <a:bodyPr wrap="none" lIns="0" tIns="0" rIns="0" bIns="0" rtlCol="0">
            <a:noAutofit/>
          </a:bodyPr>
          <a:lstStyle/>
          <a:p>
            <a:pPr>
              <a:lnSpc>
                <a:spcPct val="90000"/>
              </a:lnSpc>
            </a:pPr>
            <a:endParaRPr lang="en-US" dirty="0">
              <a:solidFill>
                <a:prstClr val="white"/>
              </a:solidFill>
            </a:endParaRPr>
          </a:p>
        </p:txBody>
      </p:sp>
      <p:pic>
        <p:nvPicPr>
          <p:cNvPr id="22" name="Picture 21">
            <a:extLst>
              <a:ext uri="{FF2B5EF4-FFF2-40B4-BE49-F238E27FC236}">
                <a16:creationId xmlns="" xmlns:a16="http://schemas.microsoft.com/office/drawing/2014/main" id="{81F597A5-2D57-064A-A53F-B5AB4694C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13" y="5124450"/>
            <a:ext cx="1146476" cy="1276350"/>
          </a:xfrm>
          <a:prstGeom prst="rect">
            <a:avLst/>
          </a:prstGeom>
        </p:spPr>
      </p:pic>
      <p:sp>
        <p:nvSpPr>
          <p:cNvPr id="23" name="Footer Placeholder 4">
            <a:extLst>
              <a:ext uri="{FF2B5EF4-FFF2-40B4-BE49-F238E27FC236}">
                <a16:creationId xmlns="" xmlns:a16="http://schemas.microsoft.com/office/drawing/2014/main" id="{F22E3797-FC7F-B449-9D0D-1713AF010304}"/>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white"/>
                </a:solidFill>
                <a:latin typeface="Arial Black" panose="020B0604020202020204" pitchFamily="34" charset="0"/>
                <a:cs typeface="Arial Black" panose="020B0604020202020204" pitchFamily="34" charset="0"/>
              </a:rPr>
              <a:t>HPE</a:t>
            </a:r>
            <a:r>
              <a:rPr lang="en-US" sz="1200" b="1" dirty="0">
                <a:solidFill>
                  <a:prstClr val="white"/>
                </a:solidFill>
                <a:cs typeface="Arial" panose="020B0604020202020204" pitchFamily="34" charset="0"/>
              </a:rPr>
              <a:t> </a:t>
            </a:r>
            <a:r>
              <a:rPr lang="en-US" sz="1200" dirty="0">
                <a:solidFill>
                  <a:prstClr val="white"/>
                </a:solidFill>
              </a:rPr>
              <a:t>DEV</a:t>
            </a:r>
          </a:p>
        </p:txBody>
      </p:sp>
      <p:sp>
        <p:nvSpPr>
          <p:cNvPr id="25" name="Slide Number Placeholder 14">
            <a:extLst>
              <a:ext uri="{FF2B5EF4-FFF2-40B4-BE49-F238E27FC236}">
                <a16:creationId xmlns="" xmlns:a16="http://schemas.microsoft.com/office/drawing/2014/main" id="{F1D815F5-083A-0C49-B315-D09A64A66DB9}"/>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16054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 xmlns:a16="http://schemas.microsoft.com/office/drawing/2014/main" id="{0CD07E7B-139D-E44C-BFB3-52190CFC337A}"/>
              </a:ext>
            </a:extLst>
          </p:cNvPr>
          <p:cNvSpPr>
            <a:spLocks noGrp="1"/>
          </p:cNvSpPr>
          <p:nvPr>
            <p:ph type="title"/>
          </p:nvPr>
        </p:nvSpPr>
        <p:spPr>
          <a:xfrm>
            <a:off x="608013" y="838201"/>
            <a:ext cx="10059987" cy="685799"/>
          </a:xfrm>
          <a:prstGeom prst="rect">
            <a:avLst/>
          </a:prstGeom>
        </p:spPr>
        <p:txBody>
          <a:bodyPr anchor="t">
            <a:noAutofit/>
          </a:bodyPr>
          <a:lstStyle>
            <a:lvl1pPr>
              <a:defRPr sz="4000"/>
            </a:lvl1pPr>
          </a:lstStyle>
          <a:p>
            <a:r>
              <a:rPr lang="en-US" smtClean="0"/>
              <a:t>Click to edit Master title style</a:t>
            </a:r>
            <a:endParaRPr dirty="0"/>
          </a:p>
        </p:txBody>
      </p:sp>
      <p:sp>
        <p:nvSpPr>
          <p:cNvPr id="15" name="Text Placeholder 9">
            <a:extLst>
              <a:ext uri="{FF2B5EF4-FFF2-40B4-BE49-F238E27FC236}">
                <a16:creationId xmlns="" xmlns:a16="http://schemas.microsoft.com/office/drawing/2014/main" id="{6AEF64B6-DB22-644E-BF3D-24CAEEDE9575}"/>
              </a:ext>
            </a:extLst>
          </p:cNvPr>
          <p:cNvSpPr>
            <a:spLocks noGrp="1"/>
          </p:cNvSpPr>
          <p:nvPr>
            <p:ph type="body" sz="quarter" idx="14"/>
          </p:nvPr>
        </p:nvSpPr>
        <p:spPr>
          <a:xfrm>
            <a:off x="608012" y="1535152"/>
            <a:ext cx="10059987" cy="6858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9" name="Picture 18">
            <a:extLst>
              <a:ext uri="{FF2B5EF4-FFF2-40B4-BE49-F238E27FC236}">
                <a16:creationId xmlns="" xmlns:a16="http://schemas.microsoft.com/office/drawing/2014/main" id="{25E26822-421A-5445-BD05-A53561018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13" y="5128319"/>
            <a:ext cx="1143000" cy="1272481"/>
          </a:xfrm>
          <a:prstGeom prst="rect">
            <a:avLst/>
          </a:prstGeom>
        </p:spPr>
      </p:pic>
      <p:sp>
        <p:nvSpPr>
          <p:cNvPr id="20" name="Footer Placeholder 4">
            <a:extLst>
              <a:ext uri="{FF2B5EF4-FFF2-40B4-BE49-F238E27FC236}">
                <a16:creationId xmlns="" xmlns:a16="http://schemas.microsoft.com/office/drawing/2014/main" id="{71AB83E8-ABBA-8A43-8B2B-38A410272686}"/>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white"/>
                </a:solidFill>
                <a:latin typeface="Arial Black" panose="020B0604020202020204" pitchFamily="34" charset="0"/>
                <a:cs typeface="Arial Black" panose="020B0604020202020204" pitchFamily="34" charset="0"/>
              </a:rPr>
              <a:t>HPE</a:t>
            </a:r>
            <a:r>
              <a:rPr lang="en-US" sz="1200" b="1" dirty="0">
                <a:solidFill>
                  <a:prstClr val="white"/>
                </a:solidFill>
                <a:cs typeface="Arial" panose="020B0604020202020204" pitchFamily="34" charset="0"/>
              </a:rPr>
              <a:t> </a:t>
            </a:r>
            <a:r>
              <a:rPr lang="en-US" sz="1200" dirty="0">
                <a:solidFill>
                  <a:prstClr val="white"/>
                </a:solidFill>
              </a:rPr>
              <a:t>DEV</a:t>
            </a:r>
          </a:p>
        </p:txBody>
      </p:sp>
      <p:sp>
        <p:nvSpPr>
          <p:cNvPr id="22" name="Slide Number Placeholder 14">
            <a:extLst>
              <a:ext uri="{FF2B5EF4-FFF2-40B4-BE49-F238E27FC236}">
                <a16:creationId xmlns="" xmlns:a16="http://schemas.microsoft.com/office/drawing/2014/main" id="{7B5B10B3-73E0-CF44-BA44-1787521E5D51}"/>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3232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8052" y="647700"/>
            <a:ext cx="9456737" cy="1866900"/>
          </a:xfrm>
          <a:prstGeom prst="rect">
            <a:avLst/>
          </a:prstGeom>
        </p:spPr>
        <p:txBody>
          <a:bodyPr>
            <a:noAutofit/>
          </a:bodyPr>
          <a:lstStyle>
            <a:lvl1pPr marL="384048" indent="-384048">
              <a:lnSpc>
                <a:spcPct val="80000"/>
              </a:lnSpc>
              <a:defRPr sz="48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152892" y="2590800"/>
            <a:ext cx="9031897" cy="4953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spTree>
    <p:extLst>
      <p:ext uri="{BB962C8B-B14F-4D97-AF65-F5344CB8AC3E}">
        <p14:creationId xmlns:p14="http://schemas.microsoft.com/office/powerpoint/2010/main" val="5338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17CCDF6C-D92C-AA4D-A1F5-FF44C71D6021}"/>
              </a:ext>
            </a:extLst>
          </p:cNvPr>
          <p:cNvSpPr>
            <a:spLocks noGrp="1"/>
          </p:cNvSpPr>
          <p:nvPr>
            <p:ph type="title" hasCustomPrompt="1"/>
          </p:nvPr>
        </p:nvSpPr>
        <p:spPr>
          <a:xfrm>
            <a:off x="728052" y="647700"/>
            <a:ext cx="10862483" cy="3314629"/>
          </a:xfrm>
          <a:prstGeom prst="rect">
            <a:avLst/>
          </a:prstGeom>
        </p:spPr>
        <p:txBody>
          <a:bodyPr>
            <a:noAutofit/>
          </a:bodyPr>
          <a:lstStyle>
            <a:lvl1pPr marL="384048" indent="-384048">
              <a:lnSpc>
                <a:spcPct val="80000"/>
              </a:lnSpc>
              <a:defRPr sz="6600"/>
            </a:lvl1pPr>
          </a:lstStyle>
          <a:p>
            <a:r>
              <a:rPr lang="en-US" dirty="0"/>
              <a:t>“Click to add quote here. Type quotation marks before and after text.”</a:t>
            </a:r>
            <a:endParaRPr dirty="0"/>
          </a:p>
        </p:txBody>
      </p:sp>
      <p:sp>
        <p:nvSpPr>
          <p:cNvPr id="12" name="Text Placeholder 9">
            <a:extLst>
              <a:ext uri="{FF2B5EF4-FFF2-40B4-BE49-F238E27FC236}">
                <a16:creationId xmlns="" xmlns:a16="http://schemas.microsoft.com/office/drawing/2014/main" id="{45F63A6D-C386-CB47-B16D-EAE4BFEE3D29}"/>
              </a:ext>
            </a:extLst>
          </p:cNvPr>
          <p:cNvSpPr>
            <a:spLocks noGrp="1"/>
          </p:cNvSpPr>
          <p:nvPr>
            <p:ph type="body" sz="quarter" idx="14" hasCustomPrompt="1"/>
          </p:nvPr>
        </p:nvSpPr>
        <p:spPr>
          <a:xfrm>
            <a:off x="1083527" y="4184118"/>
            <a:ext cx="10507008" cy="4953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sp>
        <p:nvSpPr>
          <p:cNvPr id="16" name="Footer Placeholder 4">
            <a:extLst>
              <a:ext uri="{FF2B5EF4-FFF2-40B4-BE49-F238E27FC236}">
                <a16:creationId xmlns="" xmlns:a16="http://schemas.microsoft.com/office/drawing/2014/main" id="{51E2C777-D274-BA4D-A5F1-7E24ADB56945}"/>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white"/>
                </a:solidFill>
                <a:latin typeface="Arial Black" panose="020B0604020202020204" pitchFamily="34" charset="0"/>
                <a:cs typeface="Arial Black" panose="020B0604020202020204" pitchFamily="34" charset="0"/>
              </a:rPr>
              <a:t>HPE</a:t>
            </a:r>
            <a:r>
              <a:rPr lang="en-US" sz="1200" b="1" dirty="0">
                <a:solidFill>
                  <a:prstClr val="white"/>
                </a:solidFill>
                <a:cs typeface="Arial" panose="020B0604020202020204" pitchFamily="34" charset="0"/>
              </a:rPr>
              <a:t> </a:t>
            </a:r>
            <a:r>
              <a:rPr lang="en-US" sz="1200" dirty="0">
                <a:solidFill>
                  <a:prstClr val="white"/>
                </a:solidFill>
              </a:rPr>
              <a:t>DEV</a:t>
            </a:r>
          </a:p>
        </p:txBody>
      </p:sp>
      <p:pic>
        <p:nvPicPr>
          <p:cNvPr id="17" name="Picture 16">
            <a:extLst>
              <a:ext uri="{FF2B5EF4-FFF2-40B4-BE49-F238E27FC236}">
                <a16:creationId xmlns="" xmlns:a16="http://schemas.microsoft.com/office/drawing/2014/main" id="{DD9A0170-C114-3847-B021-A92F670B1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18" name="Slide Number Placeholder 14">
            <a:extLst>
              <a:ext uri="{FF2B5EF4-FFF2-40B4-BE49-F238E27FC236}">
                <a16:creationId xmlns="" xmlns:a16="http://schemas.microsoft.com/office/drawing/2014/main" id="{2F7C43B2-8F1F-2440-8002-FAB2704424C3}"/>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85478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609600" y="1524001"/>
            <a:ext cx="10969784"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Slide Number Placeholder 1">
            <a:extLst>
              <a:ext uri="{FF2B5EF4-FFF2-40B4-BE49-F238E27FC236}">
                <a16:creationId xmlns="" xmlns:a16="http://schemas.microsoft.com/office/drawing/2014/main" id="{16141A47-9664-5B46-BA3C-A93A8D007B50}"/>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3149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a:prstGeom prst="rect">
            <a:avLst/>
          </a:prstGeo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1"/>
            <a:ext cx="10969784"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lide Number Placeholder 3">
            <a:extLst>
              <a:ext uri="{FF2B5EF4-FFF2-40B4-BE49-F238E27FC236}">
                <a16:creationId xmlns="" xmlns:a16="http://schemas.microsoft.com/office/drawing/2014/main" id="{CF152655-4E12-F74B-8C5B-1B1329612CBD}"/>
              </a:ext>
            </a:extLst>
          </p:cNvPr>
          <p:cNvSpPr>
            <a:spLocks noGrp="1"/>
          </p:cNvSpPr>
          <p:nvPr>
            <p:ph type="sldNum" sz="quarter" idx="14"/>
          </p:nvPr>
        </p:nvSpPr>
        <p:spPr/>
        <p:txBody>
          <a:bodyPr/>
          <a:lstStyle/>
          <a:p>
            <a:fld id="{B016F8AB-BCEA-4347-8BA6-BE776009BC89}" type="slidenum">
              <a:rPr lang="en-US" smtClean="0"/>
              <a:pPr/>
              <a:t>‹#›</a:t>
            </a:fld>
            <a:endParaRPr lang="en-US"/>
          </a:p>
        </p:txBody>
      </p:sp>
    </p:spTree>
    <p:extLst>
      <p:ext uri="{BB962C8B-B14F-4D97-AF65-F5344CB8AC3E}">
        <p14:creationId xmlns:p14="http://schemas.microsoft.com/office/powerpoint/2010/main" val="214945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a:prstGeom prst="rect">
            <a:avLst/>
          </a:prstGeo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3"/>
            <a:ext cx="10969784" cy="3660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lide Number Placeholder 3">
            <a:extLst>
              <a:ext uri="{FF2B5EF4-FFF2-40B4-BE49-F238E27FC236}">
                <a16:creationId xmlns="" xmlns:a16="http://schemas.microsoft.com/office/drawing/2014/main" id="{9AED9287-50B3-D54E-9F5A-3C32AA5960DE}"/>
              </a:ext>
            </a:extLst>
          </p:cNvPr>
          <p:cNvSpPr>
            <a:spLocks noGrp="1"/>
          </p:cNvSpPr>
          <p:nvPr>
            <p:ph type="sldNum" sz="quarter" idx="15"/>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9538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mod="1">
    <p:ext uri="{DCECCB84-F9BA-43D5-87BE-67443E8EF086}">
      <p15:sldGuideLst xmlns:p15="http://schemas.microsoft.com/office/powerpoint/2012/main">
        <p15:guide id="1"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2" name="Slide Number Placeholder 1">
            <a:extLst>
              <a:ext uri="{FF2B5EF4-FFF2-40B4-BE49-F238E27FC236}">
                <a16:creationId xmlns="" xmlns:a16="http://schemas.microsoft.com/office/drawing/2014/main" id="{DF7D6909-829A-4344-B65E-8EB5F69E441E}"/>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98343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a:prstGeom prst="rect">
            <a:avLst/>
          </a:prstGeo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2" name="Slide Number Placeholder 1">
            <a:extLst>
              <a:ext uri="{FF2B5EF4-FFF2-40B4-BE49-F238E27FC236}">
                <a16:creationId xmlns="" xmlns:a16="http://schemas.microsoft.com/office/drawing/2014/main" id="{E9FC003B-1B90-2944-A177-FA4B3B508E58}"/>
              </a:ext>
            </a:extLst>
          </p:cNvPr>
          <p:cNvSpPr>
            <a:spLocks noGrp="1"/>
          </p:cNvSpPr>
          <p:nvPr>
            <p:ph type="sldNum" sz="quarter" idx="14"/>
          </p:nvPr>
        </p:nvSpPr>
        <p:spPr/>
        <p:txBody>
          <a:bodyPr/>
          <a:lstStyle/>
          <a:p>
            <a:fld id="{B016F8AB-BCEA-4347-8BA6-BE776009BC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4604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with Brown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44E4A71-6055-9247-A978-846BB03DDD2F}"/>
              </a:ext>
            </a:extLst>
          </p:cNvPr>
          <p:cNvSpPr/>
          <p:nvPr userDrawn="1"/>
        </p:nvSpPr>
        <p:spPr bwMode="ltGray">
          <a:xfrm>
            <a:off x="0" y="0"/>
            <a:ext cx="12192000" cy="6858000"/>
          </a:xfrm>
          <a:prstGeom prst="rect">
            <a:avLst/>
          </a:prstGeom>
          <a:gradFill flip="none" rotWithShape="0">
            <a:gsLst>
              <a:gs pos="0">
                <a:srgbClr val="3D4D59"/>
              </a:gs>
              <a:gs pos="100000">
                <a:srgbClr val="80746E">
                  <a:alpha val="80000"/>
                </a:srgbClr>
              </a:gs>
            </a:gsLst>
            <a:lin ang="27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5" name="Title 4"/>
          <p:cNvSpPr>
            <a:spLocks noGrp="1"/>
          </p:cNvSpPr>
          <p:nvPr>
            <p:ph type="title"/>
          </p:nvPr>
        </p:nvSpPr>
        <p:spPr>
          <a:xfrm>
            <a:off x="610393" y="2209800"/>
            <a:ext cx="8229600" cy="1905000"/>
          </a:xfrm>
          <a:prstGeom prst="rect">
            <a:avLst/>
          </a:prstGeom>
        </p:spPr>
        <p:txBody>
          <a:bodyPr anchor="b">
            <a:normAutofit/>
          </a:bodyPr>
          <a:lstStyle>
            <a:lvl1pPr>
              <a:lnSpc>
                <a:spcPct val="80000"/>
              </a:lnSpc>
              <a:defRPr sz="5400" b="1" i="0">
                <a:solidFill>
                  <a:schemeClr val="tx1"/>
                </a:solidFill>
                <a:latin typeface="Arial Black" panose="020B0604020202020204" pitchFamily="34" charset="0"/>
                <a:cs typeface="Arial Black" panose="020B060402020202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1" name="Picture 10">
            <a:extLst>
              <a:ext uri="{FF2B5EF4-FFF2-40B4-BE49-F238E27FC236}">
                <a16:creationId xmlns="" xmlns:a16="http://schemas.microsoft.com/office/drawing/2014/main" id="{CDB90003-940D-B94A-A941-3595CD2B1C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628651"/>
            <a:ext cx="1143000" cy="1272481"/>
          </a:xfrm>
          <a:prstGeom prst="rect">
            <a:avLst/>
          </a:prstGeom>
        </p:spPr>
      </p:pic>
    </p:spTree>
    <p:extLst>
      <p:ext uri="{BB962C8B-B14F-4D97-AF65-F5344CB8AC3E}">
        <p14:creationId xmlns:p14="http://schemas.microsoft.com/office/powerpoint/2010/main" val="56691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C18E268-68FB-EB46-AA48-55C73B2D6EB9}"/>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43913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609441" y="1524000"/>
            <a:ext cx="530352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75864" y="1524000"/>
            <a:ext cx="530352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Slide Number Placeholder 4">
            <a:extLst>
              <a:ext uri="{FF2B5EF4-FFF2-40B4-BE49-F238E27FC236}">
                <a16:creationId xmlns="" xmlns:a16="http://schemas.microsoft.com/office/drawing/2014/main" id="{D6E050E2-F487-AA4D-B0CC-1148DF6423E6}"/>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48492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3810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3810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Slide Number Placeholder 6">
            <a:extLst>
              <a:ext uri="{FF2B5EF4-FFF2-40B4-BE49-F238E27FC236}">
                <a16:creationId xmlns="" xmlns:a16="http://schemas.microsoft.com/office/drawing/2014/main" id="{CAC10E4F-4842-A044-B69A-2E302AA7F868}"/>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40077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a:prstGeom prst="rect">
            <a:avLst/>
          </a:prstGeo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37322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37322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Slide Number Placeholder 6">
            <a:extLst>
              <a:ext uri="{FF2B5EF4-FFF2-40B4-BE49-F238E27FC236}">
                <a16:creationId xmlns="" xmlns:a16="http://schemas.microsoft.com/office/drawing/2014/main" id="{9AB1FE4C-F3FD-4241-A489-2D9CEA9F60FF}"/>
              </a:ext>
            </a:extLst>
          </p:cNvPr>
          <p:cNvSpPr>
            <a:spLocks noGrp="1"/>
          </p:cNvSpPr>
          <p:nvPr>
            <p:ph type="sldNum" sz="quarter" idx="14"/>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95257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10" name="Text Placeholder 9"/>
          <p:cNvSpPr>
            <a:spLocks noGrp="1"/>
          </p:cNvSpPr>
          <p:nvPr>
            <p:ph type="body" sz="quarter" idx="14"/>
          </p:nvPr>
        </p:nvSpPr>
        <p:spPr>
          <a:xfrm>
            <a:off x="609441" y="1524000"/>
            <a:ext cx="342900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Text Placeholder 9"/>
          <p:cNvSpPr>
            <a:spLocks noGrp="1"/>
          </p:cNvSpPr>
          <p:nvPr>
            <p:ph type="body" sz="quarter" idx="15"/>
          </p:nvPr>
        </p:nvSpPr>
        <p:spPr>
          <a:xfrm>
            <a:off x="4381500" y="1524000"/>
            <a:ext cx="342900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Text Placeholder 9"/>
          <p:cNvSpPr>
            <a:spLocks noGrp="1"/>
          </p:cNvSpPr>
          <p:nvPr>
            <p:ph type="body" sz="quarter" idx="16"/>
          </p:nvPr>
        </p:nvSpPr>
        <p:spPr>
          <a:xfrm>
            <a:off x="8150384" y="1524000"/>
            <a:ext cx="3429000"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Slide Number Placeholder 2">
            <a:extLst>
              <a:ext uri="{FF2B5EF4-FFF2-40B4-BE49-F238E27FC236}">
                <a16:creationId xmlns="" xmlns:a16="http://schemas.microsoft.com/office/drawing/2014/main" id="{9CD88B5D-43CF-1B42-BF6E-67DDACAEC919}"/>
              </a:ext>
            </a:extLst>
          </p:cNvPr>
          <p:cNvSpPr>
            <a:spLocks noGrp="1"/>
          </p:cNvSpPr>
          <p:nvPr>
            <p:ph type="sldNum" sz="quarter" idx="17"/>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85570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Slide Number Placeholder 2">
            <a:extLst>
              <a:ext uri="{FF2B5EF4-FFF2-40B4-BE49-F238E27FC236}">
                <a16:creationId xmlns="" xmlns:a16="http://schemas.microsoft.com/office/drawing/2014/main" id="{97AD403B-84CC-644E-A2FA-F3BCE5D54F2E}"/>
              </a:ext>
            </a:extLst>
          </p:cNvPr>
          <p:cNvSpPr>
            <a:spLocks noGrp="1"/>
          </p:cNvSpPr>
          <p:nvPr>
            <p:ph type="sldNum" sz="quarter" idx="19"/>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07676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a:prstGeom prst="rect">
            <a:avLst/>
          </a:prstGeo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3733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Slide Number Placeholder 2">
            <a:extLst>
              <a:ext uri="{FF2B5EF4-FFF2-40B4-BE49-F238E27FC236}">
                <a16:creationId xmlns="" xmlns:a16="http://schemas.microsoft.com/office/drawing/2014/main" id="{FDFEEA7D-1758-4E45-A4F3-15AB4CE1A427}"/>
              </a:ext>
            </a:extLst>
          </p:cNvPr>
          <p:cNvSpPr>
            <a:spLocks noGrp="1"/>
          </p:cNvSpPr>
          <p:nvPr>
            <p:ph type="sldNum" sz="quarter" idx="19"/>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00713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609600" y="1524000"/>
            <a:ext cx="7848600" cy="41148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bwMode="ltGray">
          <a:xfrm>
            <a:off x="8610600" y="1524000"/>
            <a:ext cx="2968784" cy="41148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Slide Number Placeholder 1">
            <a:extLst>
              <a:ext uri="{FF2B5EF4-FFF2-40B4-BE49-F238E27FC236}">
                <a16:creationId xmlns="" xmlns:a16="http://schemas.microsoft.com/office/drawing/2014/main" id="{07DD8A55-E693-EC4C-9CBA-C0EADD4674FF}"/>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12049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114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8" name="Text Placeholder 9"/>
          <p:cNvSpPr>
            <a:spLocks noGrp="1"/>
          </p:cNvSpPr>
          <p:nvPr>
            <p:ph type="body" sz="quarter" idx="16"/>
          </p:nvPr>
        </p:nvSpPr>
        <p:spPr>
          <a:xfrm>
            <a:off x="7467600" y="1524000"/>
            <a:ext cx="4111784" cy="41148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Slide Number Placeholder 1">
            <a:extLst>
              <a:ext uri="{FF2B5EF4-FFF2-40B4-BE49-F238E27FC236}">
                <a16:creationId xmlns="" xmlns:a16="http://schemas.microsoft.com/office/drawing/2014/main" id="{4D86ED72-88AD-704A-98E6-8310EBB1C8AD}"/>
              </a:ext>
            </a:extLst>
          </p:cNvPr>
          <p:cNvSpPr>
            <a:spLocks noGrp="1"/>
          </p:cNvSpPr>
          <p:nvPr>
            <p:ph type="sldNum" sz="quarter" idx="17"/>
          </p:nvPr>
        </p:nvSpPr>
        <p:spPr/>
        <p:txBody>
          <a:bodyPr/>
          <a:lstStyle/>
          <a:p>
            <a:fld id="{B016F8AB-BCEA-4347-8BA6-BE776009BC89}" type="slidenum">
              <a:rPr lang="en-US" smtClean="0">
                <a:solidFill>
                  <a:srgbClr val="5F7A76"/>
                </a:solidFill>
              </a:rPr>
              <a:pPr/>
              <a:t>‹#›</a:t>
            </a:fld>
            <a:endParaRPr lang="en-US">
              <a:solidFill>
                <a:srgbClr val="5F7A76"/>
              </a:solidFill>
            </a:endParaRPr>
          </a:p>
        </p:txBody>
      </p:sp>
    </p:spTree>
    <p:extLst>
      <p:ext uri="{BB962C8B-B14F-4D97-AF65-F5344CB8AC3E}">
        <p14:creationId xmlns:p14="http://schemas.microsoft.com/office/powerpoint/2010/main" val="401983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191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7467601" y="1524000"/>
            <a:ext cx="4111784" cy="4191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Slide Number Placeholder 1">
            <a:extLst>
              <a:ext uri="{FF2B5EF4-FFF2-40B4-BE49-F238E27FC236}">
                <a16:creationId xmlns="" xmlns:a16="http://schemas.microsoft.com/office/drawing/2014/main" id="{7EB09B54-6E8B-9B4A-820D-264F4082F43A}"/>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7101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8013" y="2577493"/>
            <a:ext cx="9141619" cy="2286000"/>
          </a:xfrm>
          <a:prstGeom prst="rect">
            <a:avLst/>
          </a:prstGeom>
        </p:spPr>
        <p:txBody>
          <a:bodyPr anchor="b">
            <a:noAutofit/>
          </a:bodyPr>
          <a:lstStyle>
            <a:lvl1pPr>
              <a:lnSpc>
                <a:spcPct val="80000"/>
              </a:lnSpc>
              <a:defRPr sz="6600" b="1" i="0">
                <a:latin typeface="Arial Black" panose="020B0604020202020204" pitchFamily="34" charset="0"/>
                <a:cs typeface="Arial Black" panose="020B0604020202020204" pitchFamily="34" charset="0"/>
              </a:defRPr>
            </a:lvl1pPr>
          </a:lstStyle>
          <a:p>
            <a:r>
              <a:rPr lang="en-US" dirty="0"/>
              <a:t>Click to edit Master title style</a:t>
            </a:r>
            <a:endParaRPr dirty="0"/>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638800"/>
            <a:ext cx="9141619" cy="609600"/>
          </a:xfrm>
        </p:spPr>
        <p:txBody>
          <a:bodyPr wrap="square">
            <a:noAutofit/>
          </a:bodyPr>
          <a:lstStyle>
            <a:lvl1pPr marL="0" indent="0">
              <a:spcBef>
                <a:spcPts val="0"/>
              </a:spcBef>
              <a:buFontTx/>
              <a:buNone/>
              <a:defRPr sz="2800" b="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2" name="Text Placeholder 7"/>
          <p:cNvSpPr>
            <a:spLocks noGrp="1"/>
          </p:cNvSpPr>
          <p:nvPr>
            <p:ph type="body" sz="quarter" idx="15" hasCustomPrompt="1"/>
          </p:nvPr>
        </p:nvSpPr>
        <p:spPr>
          <a:xfrm>
            <a:off x="7926193" y="628651"/>
            <a:ext cx="3646877" cy="354113"/>
          </a:xfrm>
        </p:spPr>
        <p:txBody>
          <a:bodyPr>
            <a:noAutofit/>
          </a:bodyPr>
          <a:lstStyle>
            <a:lvl1pPr marL="0" indent="0" algn="r">
              <a:spcBef>
                <a:spcPts val="0"/>
              </a:spcBef>
              <a:buNone/>
              <a:defRPr sz="2000" baseline="0">
                <a:solidFill>
                  <a:srgbClr val="725478"/>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3" name="Picture 12">
            <a:extLst>
              <a:ext uri="{FF2B5EF4-FFF2-40B4-BE49-F238E27FC236}">
                <a16:creationId xmlns="" xmlns:a16="http://schemas.microsoft.com/office/drawing/2014/main" id="{9B3F0882-4813-B64F-AC76-B324966B85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
        <p:nvSpPr>
          <p:cNvPr id="14" name="Footer Placeholder 4">
            <a:extLst>
              <a:ext uri="{FF2B5EF4-FFF2-40B4-BE49-F238E27FC236}">
                <a16:creationId xmlns="" xmlns:a16="http://schemas.microsoft.com/office/drawing/2014/main" id="{0E7D126E-32A2-F241-AEDD-DC39526875FE}"/>
              </a:ext>
            </a:extLst>
          </p:cNvPr>
          <p:cNvSpPr txBox="1">
            <a:spLocks/>
          </p:cNvSpPr>
          <p:nvPr userDrawn="1"/>
        </p:nvSpPr>
        <p:spPr>
          <a:xfrm>
            <a:off x="7557201" y="6117445"/>
            <a:ext cx="4025198" cy="232147"/>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a:prstGeom prst="rect">
            <a:avLst/>
          </a:prstGeom>
        </p:spPr>
        <p:txBody>
          <a:bodyPr anchor="t"/>
          <a:lstStyle>
            <a:lvl1pPr>
              <a:defRPr sz="2800"/>
            </a:lvl1pPr>
          </a:lstStyle>
          <a:p>
            <a:r>
              <a:rPr lang="en-US" smtClean="0"/>
              <a:t>Click to edit Master title style</a:t>
            </a:r>
            <a:endParaRPr/>
          </a:p>
        </p:txBody>
      </p:sp>
      <p:sp>
        <p:nvSpPr>
          <p:cNvPr id="4" name="Text Placeholder 3"/>
          <p:cNvSpPr>
            <a:spLocks noGrp="1"/>
          </p:cNvSpPr>
          <p:nvPr>
            <p:ph type="body" sz="half" idx="2"/>
          </p:nvPr>
        </p:nvSpPr>
        <p:spPr>
          <a:xfrm>
            <a:off x="609440" y="2819400"/>
            <a:ext cx="5181759" cy="26670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 name="Picture Placeholder 2"/>
          <p:cNvSpPr>
            <a:spLocks noGrp="1"/>
          </p:cNvSpPr>
          <p:nvPr>
            <p:ph type="pic" idx="1"/>
          </p:nvPr>
        </p:nvSpPr>
        <p:spPr bwMode="ltGray">
          <a:xfrm>
            <a:off x="6095999" y="519236"/>
            <a:ext cx="5486399" cy="50433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Slide Number Placeholder 4">
            <a:extLst>
              <a:ext uri="{FF2B5EF4-FFF2-40B4-BE49-F238E27FC236}">
                <a16:creationId xmlns="" xmlns:a16="http://schemas.microsoft.com/office/drawing/2014/main" id="{14B958DF-D29F-754B-B454-BC9FC8066C7B}"/>
              </a:ext>
            </a:extLst>
          </p:cNvPr>
          <p:cNvSpPr>
            <a:spLocks noGrp="1"/>
          </p:cNvSpPr>
          <p:nvPr>
            <p:ph type="sldNum" sz="quarter" idx="10"/>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18936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5312664" cy="28956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609440" y="4573859"/>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6266720" y="1524000"/>
            <a:ext cx="5312664" cy="28956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Text Placeholder 3"/>
          <p:cNvSpPr>
            <a:spLocks noGrp="1"/>
          </p:cNvSpPr>
          <p:nvPr>
            <p:ph type="body" sz="half" idx="14"/>
          </p:nvPr>
        </p:nvSpPr>
        <p:spPr bwMode="ltGray">
          <a:xfrm>
            <a:off x="6266720" y="4573859"/>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Slide Number Placeholder 1">
            <a:extLst>
              <a:ext uri="{FF2B5EF4-FFF2-40B4-BE49-F238E27FC236}">
                <a16:creationId xmlns="" xmlns:a16="http://schemas.microsoft.com/office/drawing/2014/main" id="{AE313DF1-5287-494F-BDE4-ED0C5CC9CAE2}"/>
              </a:ext>
            </a:extLst>
          </p:cNvPr>
          <p:cNvSpPr>
            <a:spLocks noGrp="1"/>
          </p:cNvSpPr>
          <p:nvPr>
            <p:ph type="sldNum" sz="quarter" idx="15"/>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42394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a:xfrm>
            <a:off x="609441" y="519236"/>
            <a:ext cx="10969943" cy="852364"/>
          </a:xfrm>
          <a:prstGeom prst="rect">
            <a:avLst/>
          </a:prstGeom>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609440" y="4267200"/>
            <a:ext cx="3429000" cy="1449659"/>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Text Placeholder 3"/>
          <p:cNvSpPr>
            <a:spLocks noGrp="1"/>
          </p:cNvSpPr>
          <p:nvPr>
            <p:ph type="body" sz="half" idx="14"/>
          </p:nvPr>
        </p:nvSpPr>
        <p:spPr bwMode="ltGray">
          <a:xfrm>
            <a:off x="4381500" y="4267200"/>
            <a:ext cx="3429000" cy="1449659"/>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1" name="Text Placeholder 3"/>
          <p:cNvSpPr>
            <a:spLocks noGrp="1"/>
          </p:cNvSpPr>
          <p:nvPr>
            <p:ph type="body" sz="half" idx="16"/>
          </p:nvPr>
        </p:nvSpPr>
        <p:spPr bwMode="ltGray">
          <a:xfrm>
            <a:off x="8150384" y="4267200"/>
            <a:ext cx="3429000" cy="1449659"/>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a:extLst>
              <a:ext uri="{FF2B5EF4-FFF2-40B4-BE49-F238E27FC236}">
                <a16:creationId xmlns="" xmlns:a16="http://schemas.microsoft.com/office/drawing/2014/main" id="{2B523740-B345-4841-9037-75F774737071}"/>
              </a:ext>
            </a:extLst>
          </p:cNvPr>
          <p:cNvSpPr>
            <a:spLocks noGrp="1"/>
          </p:cNvSpPr>
          <p:nvPr>
            <p:ph type="sldNum" sz="quarter" idx="17"/>
          </p:nvPr>
        </p:nvSpPr>
        <p:spPr/>
        <p:txBody>
          <a:body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3649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rill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ooter Placeholder 4">
            <a:extLst>
              <a:ext uri="{FF2B5EF4-FFF2-40B4-BE49-F238E27FC236}">
                <a16:creationId xmlns="" xmlns:a16="http://schemas.microsoft.com/office/drawing/2014/main" id="{51E2C777-D274-BA4D-A5F1-7E24ADB56945}"/>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white"/>
                </a:solidFill>
                <a:latin typeface="Arial Black" panose="020B0604020202020204" pitchFamily="34" charset="0"/>
                <a:cs typeface="Arial Black" panose="020B0604020202020204" pitchFamily="34" charset="0"/>
              </a:rPr>
              <a:t>HPE</a:t>
            </a:r>
            <a:r>
              <a:rPr lang="en-US" sz="1200" b="1" dirty="0">
                <a:solidFill>
                  <a:prstClr val="white"/>
                </a:solidFill>
                <a:cs typeface="Arial" panose="020B0604020202020204" pitchFamily="34" charset="0"/>
              </a:rPr>
              <a:t> </a:t>
            </a:r>
            <a:r>
              <a:rPr lang="en-US" sz="1200" dirty="0">
                <a:solidFill>
                  <a:prstClr val="white"/>
                </a:solidFill>
              </a:rPr>
              <a:t>DEV</a:t>
            </a:r>
          </a:p>
        </p:txBody>
      </p:sp>
      <p:pic>
        <p:nvPicPr>
          <p:cNvPr id="17" name="Picture 16">
            <a:extLst>
              <a:ext uri="{FF2B5EF4-FFF2-40B4-BE49-F238E27FC236}">
                <a16:creationId xmlns="" xmlns:a16="http://schemas.microsoft.com/office/drawing/2014/main" id="{DD9A0170-C114-3847-B021-A92F670B1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18" name="Slide Number Placeholder 14">
            <a:extLst>
              <a:ext uri="{FF2B5EF4-FFF2-40B4-BE49-F238E27FC236}">
                <a16:creationId xmlns="" xmlns:a16="http://schemas.microsoft.com/office/drawing/2014/main" id="{2F7C43B2-8F1F-2440-8002-FAB2704424C3}"/>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solidFill>
                  <a:prstClr val="white"/>
                </a:solidFill>
              </a:rPr>
              <a:pPr/>
              <a:t>‹#›</a:t>
            </a:fld>
            <a:endParaRPr lang="en-US" dirty="0">
              <a:solidFill>
                <a:prstClr val="white"/>
              </a:solidFill>
            </a:endParaRPr>
          </a:p>
        </p:txBody>
      </p:sp>
      <p:sp>
        <p:nvSpPr>
          <p:cNvPr id="7" name="Title 1">
            <a:extLst>
              <a:ext uri="{FF2B5EF4-FFF2-40B4-BE49-F238E27FC236}">
                <a16:creationId xmlns="" xmlns:a16="http://schemas.microsoft.com/office/drawing/2014/main" id="{062076EA-30EC-4844-BCE3-C58EA793F74D}"/>
              </a:ext>
            </a:extLst>
          </p:cNvPr>
          <p:cNvSpPr>
            <a:spLocks noGrp="1"/>
          </p:cNvSpPr>
          <p:nvPr>
            <p:ph type="title"/>
          </p:nvPr>
        </p:nvSpPr>
        <p:spPr>
          <a:xfrm>
            <a:off x="3429001" y="827049"/>
            <a:ext cx="7238999" cy="1230351"/>
          </a:xfrm>
          <a:prstGeom prst="rect">
            <a:avLst/>
          </a:prstGeom>
        </p:spPr>
        <p:txBody>
          <a:bodyPr anchor="t">
            <a:noAutofit/>
          </a:bodyPr>
          <a:lstStyle>
            <a:lvl1pPr>
              <a:defRPr sz="4000"/>
            </a:lvl1pPr>
          </a:lstStyle>
          <a:p>
            <a:r>
              <a:rPr lang="en-US" smtClean="0"/>
              <a:t>Click to edit Master title style</a:t>
            </a:r>
            <a:endParaRPr dirty="0"/>
          </a:p>
        </p:txBody>
      </p:sp>
      <p:sp>
        <p:nvSpPr>
          <p:cNvPr id="8" name="Text Placeholder 9">
            <a:extLst>
              <a:ext uri="{FF2B5EF4-FFF2-40B4-BE49-F238E27FC236}">
                <a16:creationId xmlns="" xmlns:a16="http://schemas.microsoft.com/office/drawing/2014/main" id="{721AB545-B73F-404E-8F0D-FCE9E51C9D1B}"/>
              </a:ext>
            </a:extLst>
          </p:cNvPr>
          <p:cNvSpPr>
            <a:spLocks noGrp="1"/>
          </p:cNvSpPr>
          <p:nvPr>
            <p:ph type="body" sz="quarter" idx="14"/>
          </p:nvPr>
        </p:nvSpPr>
        <p:spPr>
          <a:xfrm>
            <a:off x="3429001" y="2209800"/>
            <a:ext cx="7238999" cy="431202"/>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Tree>
    <p:extLst>
      <p:ext uri="{BB962C8B-B14F-4D97-AF65-F5344CB8AC3E}">
        <p14:creationId xmlns:p14="http://schemas.microsoft.com/office/powerpoint/2010/main" val="513117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ril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ooter Placeholder 4">
            <a:extLst>
              <a:ext uri="{FF2B5EF4-FFF2-40B4-BE49-F238E27FC236}">
                <a16:creationId xmlns="" xmlns:a16="http://schemas.microsoft.com/office/drawing/2014/main" id="{51E2C777-D274-BA4D-A5F1-7E24ADB56945}"/>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white"/>
                </a:solidFill>
                <a:latin typeface="Arial Black" panose="020B0604020202020204" pitchFamily="34" charset="0"/>
                <a:cs typeface="Arial Black" panose="020B0604020202020204" pitchFamily="34" charset="0"/>
              </a:rPr>
              <a:t>HPE</a:t>
            </a:r>
            <a:r>
              <a:rPr lang="en-US" sz="1200" b="1" dirty="0">
                <a:solidFill>
                  <a:prstClr val="white"/>
                </a:solidFill>
                <a:cs typeface="Arial" panose="020B0604020202020204" pitchFamily="34" charset="0"/>
              </a:rPr>
              <a:t> </a:t>
            </a:r>
            <a:r>
              <a:rPr lang="en-US" sz="1200" dirty="0">
                <a:solidFill>
                  <a:prstClr val="white"/>
                </a:solidFill>
              </a:rPr>
              <a:t>DEV</a:t>
            </a:r>
          </a:p>
        </p:txBody>
      </p:sp>
      <p:pic>
        <p:nvPicPr>
          <p:cNvPr id="17" name="Picture 16">
            <a:extLst>
              <a:ext uri="{FF2B5EF4-FFF2-40B4-BE49-F238E27FC236}">
                <a16:creationId xmlns="" xmlns:a16="http://schemas.microsoft.com/office/drawing/2014/main" id="{DD9A0170-C114-3847-B021-A92F670B1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18" name="Slide Number Placeholder 14">
            <a:extLst>
              <a:ext uri="{FF2B5EF4-FFF2-40B4-BE49-F238E27FC236}">
                <a16:creationId xmlns="" xmlns:a16="http://schemas.microsoft.com/office/drawing/2014/main" id="{2F7C43B2-8F1F-2440-8002-FAB2704424C3}"/>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chemeClr val="tx1"/>
                </a:solidFill>
              </a:defRPr>
            </a:lvl1pPr>
          </a:lstStyle>
          <a:p>
            <a:fld id="{026767C7-A825-6147-AE0D-F20ED1FEEE5D}" type="slidenum">
              <a:rPr lang="en-US" smtClean="0">
                <a:solidFill>
                  <a:prstClr val="white"/>
                </a:solidFill>
              </a:rPr>
              <a:pPr/>
              <a:t>‹#›</a:t>
            </a:fld>
            <a:endParaRPr lang="en-US" dirty="0">
              <a:solidFill>
                <a:prstClr val="white"/>
              </a:solidFill>
            </a:endParaRPr>
          </a:p>
        </p:txBody>
      </p:sp>
      <p:sp>
        <p:nvSpPr>
          <p:cNvPr id="7" name="Title 1">
            <a:extLst>
              <a:ext uri="{FF2B5EF4-FFF2-40B4-BE49-F238E27FC236}">
                <a16:creationId xmlns="" xmlns:a16="http://schemas.microsoft.com/office/drawing/2014/main" id="{BE2ED070-0674-3B4B-BB9B-747F30EA51B6}"/>
              </a:ext>
            </a:extLst>
          </p:cNvPr>
          <p:cNvSpPr>
            <a:spLocks noGrp="1"/>
          </p:cNvSpPr>
          <p:nvPr>
            <p:ph type="title"/>
          </p:nvPr>
        </p:nvSpPr>
        <p:spPr>
          <a:xfrm>
            <a:off x="4876800" y="2514600"/>
            <a:ext cx="5257800" cy="1230351"/>
          </a:xfrm>
          <a:prstGeom prst="rect">
            <a:avLst/>
          </a:prstGeom>
        </p:spPr>
        <p:txBody>
          <a:bodyPr anchor="t">
            <a:noAutofit/>
          </a:bodyPr>
          <a:lstStyle>
            <a:lvl1pPr>
              <a:defRPr sz="4000"/>
            </a:lvl1pPr>
          </a:lstStyle>
          <a:p>
            <a:r>
              <a:rPr lang="en-US" smtClean="0"/>
              <a:t>Click to edit Master title style</a:t>
            </a:r>
            <a:endParaRPr dirty="0"/>
          </a:p>
        </p:txBody>
      </p:sp>
      <p:sp>
        <p:nvSpPr>
          <p:cNvPr id="8" name="Text Placeholder 9">
            <a:extLst>
              <a:ext uri="{FF2B5EF4-FFF2-40B4-BE49-F238E27FC236}">
                <a16:creationId xmlns="" xmlns:a16="http://schemas.microsoft.com/office/drawing/2014/main" id="{05A5216C-F5D9-5B4E-BE22-8A92B72C0283}"/>
              </a:ext>
            </a:extLst>
          </p:cNvPr>
          <p:cNvSpPr>
            <a:spLocks noGrp="1"/>
          </p:cNvSpPr>
          <p:nvPr>
            <p:ph type="body" sz="quarter" idx="14"/>
          </p:nvPr>
        </p:nvSpPr>
        <p:spPr>
          <a:xfrm>
            <a:off x="4876800" y="3897351"/>
            <a:ext cx="5257800" cy="431202"/>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Tree>
    <p:extLst>
      <p:ext uri="{BB962C8B-B14F-4D97-AF65-F5344CB8AC3E}">
        <p14:creationId xmlns:p14="http://schemas.microsoft.com/office/powerpoint/2010/main" val="1650239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666920" y="3200400"/>
            <a:ext cx="6858159" cy="1295400"/>
          </a:xfrm>
          <a:prstGeom prst="rect">
            <a:avLst/>
          </a:prstGeom>
        </p:spPr>
        <p:txBody>
          <a:bodyPr anchor="ctr">
            <a:noAutofit/>
          </a:bodyPr>
          <a:lstStyle>
            <a:lvl1pPr algn="ctr">
              <a:lnSpc>
                <a:spcPct val="80000"/>
              </a:lnSpc>
              <a:defRPr sz="3600"/>
            </a:lvl1pPr>
          </a:lstStyle>
          <a:p>
            <a:r>
              <a:rPr lang="en-US" smtClean="0"/>
              <a:t>Click to edit Master title style</a:t>
            </a:r>
            <a:endParaRPr dirty="0"/>
          </a:p>
        </p:txBody>
      </p:sp>
      <p:sp>
        <p:nvSpPr>
          <p:cNvPr id="10" name="Text Placeholder 9"/>
          <p:cNvSpPr>
            <a:spLocks noGrp="1"/>
          </p:cNvSpPr>
          <p:nvPr>
            <p:ph type="body" sz="quarter" idx="13" hasCustomPrompt="1"/>
          </p:nvPr>
        </p:nvSpPr>
        <p:spPr>
          <a:xfrm>
            <a:off x="2658556" y="4648200"/>
            <a:ext cx="6874886" cy="457200"/>
          </a:xfrm>
        </p:spPr>
        <p:txBody>
          <a:bodyPr wrap="square" anchor="ctr">
            <a:noAutofit/>
          </a:bodyPr>
          <a:lstStyle>
            <a:lvl1pPr marL="0" indent="0" algn="ctr">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9" name="Footer Placeholder 4">
            <a:extLst>
              <a:ext uri="{FF2B5EF4-FFF2-40B4-BE49-F238E27FC236}">
                <a16:creationId xmlns="" xmlns:a16="http://schemas.microsoft.com/office/drawing/2014/main" id="{1C952C94-1CD8-2041-9538-7CCCC232CE47}"/>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black"/>
                </a:solidFill>
                <a:latin typeface="Arial Black" panose="020B0604020202020204" pitchFamily="34" charset="0"/>
                <a:cs typeface="Arial Black" panose="020B0604020202020204" pitchFamily="34" charset="0"/>
              </a:rPr>
              <a:t>HPE</a:t>
            </a:r>
            <a:r>
              <a:rPr lang="en-US" sz="1200" b="1" dirty="0">
                <a:solidFill>
                  <a:prstClr val="black"/>
                </a:solidFill>
                <a:cs typeface="Arial" panose="020B0604020202020204" pitchFamily="34" charset="0"/>
              </a:rPr>
              <a:t> </a:t>
            </a:r>
            <a:r>
              <a:rPr lang="en-US" sz="1200" dirty="0">
                <a:solidFill>
                  <a:prstClr val="black"/>
                </a:solidFill>
              </a:rPr>
              <a:t>DEV</a:t>
            </a:r>
          </a:p>
        </p:txBody>
      </p:sp>
      <p:sp>
        <p:nvSpPr>
          <p:cNvPr id="14" name="Slide Number Placeholder 14">
            <a:extLst>
              <a:ext uri="{FF2B5EF4-FFF2-40B4-BE49-F238E27FC236}">
                <a16:creationId xmlns="" xmlns:a16="http://schemas.microsoft.com/office/drawing/2014/main" id="{00D9DD24-67B2-C945-9230-2863C3F99DEB}"/>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pic>
        <p:nvPicPr>
          <p:cNvPr id="15" name="Picture 14">
            <a:extLst>
              <a:ext uri="{FF2B5EF4-FFF2-40B4-BE49-F238E27FC236}">
                <a16:creationId xmlns="" xmlns:a16="http://schemas.microsoft.com/office/drawing/2014/main" id="{AC11B82D-6B58-7342-8A86-EE26F3A91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237" y="762000"/>
            <a:ext cx="1845527" cy="2054590"/>
          </a:xfrm>
          <a:prstGeom prst="rect">
            <a:avLst/>
          </a:prstGeom>
        </p:spPr>
      </p:pic>
    </p:spTree>
    <p:extLst>
      <p:ext uri="{BB962C8B-B14F-4D97-AF65-F5344CB8AC3E}">
        <p14:creationId xmlns:p14="http://schemas.microsoft.com/office/powerpoint/2010/main" val="90030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Good D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ooter Placeholder 4">
            <a:extLst>
              <a:ext uri="{FF2B5EF4-FFF2-40B4-BE49-F238E27FC236}">
                <a16:creationId xmlns="" xmlns:a16="http://schemas.microsoft.com/office/drawing/2014/main" id="{C182CE5C-C1D8-FC45-BC4A-686094EF3019}"/>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black"/>
                </a:solidFill>
                <a:latin typeface="Arial Black" panose="020B0604020202020204" pitchFamily="34" charset="0"/>
                <a:cs typeface="Arial Black" panose="020B0604020202020204" pitchFamily="34" charset="0"/>
              </a:rPr>
              <a:t>HPE</a:t>
            </a:r>
            <a:r>
              <a:rPr lang="en-US" sz="1200" b="1" dirty="0">
                <a:solidFill>
                  <a:prstClr val="black"/>
                </a:solidFill>
                <a:cs typeface="Arial" panose="020B0604020202020204" pitchFamily="34" charset="0"/>
              </a:rPr>
              <a:t> </a:t>
            </a:r>
            <a:r>
              <a:rPr lang="en-US" sz="1200" dirty="0">
                <a:solidFill>
                  <a:prstClr val="black"/>
                </a:solidFill>
              </a:rPr>
              <a:t>DEV</a:t>
            </a:r>
          </a:p>
        </p:txBody>
      </p:sp>
      <p:sp>
        <p:nvSpPr>
          <p:cNvPr id="13" name="Slide Number Placeholder 14">
            <a:extLst>
              <a:ext uri="{FF2B5EF4-FFF2-40B4-BE49-F238E27FC236}">
                <a16:creationId xmlns="" xmlns:a16="http://schemas.microsoft.com/office/drawing/2014/main" id="{9136D29B-50C6-434E-AA44-7E3D1FFD2C2E}"/>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
        <p:nvSpPr>
          <p:cNvPr id="14" name="Title 1">
            <a:extLst>
              <a:ext uri="{FF2B5EF4-FFF2-40B4-BE49-F238E27FC236}">
                <a16:creationId xmlns="" xmlns:a16="http://schemas.microsoft.com/office/drawing/2014/main" id="{3AF7F920-27FD-A04E-AA3B-1930C151040B}"/>
              </a:ext>
            </a:extLst>
          </p:cNvPr>
          <p:cNvSpPr>
            <a:spLocks noGrp="1"/>
          </p:cNvSpPr>
          <p:nvPr>
            <p:ph type="title"/>
          </p:nvPr>
        </p:nvSpPr>
        <p:spPr>
          <a:xfrm>
            <a:off x="2362200" y="2133600"/>
            <a:ext cx="7497337" cy="2286000"/>
          </a:xfrm>
          <a:prstGeom prst="rect">
            <a:avLst/>
          </a:prstGeom>
        </p:spPr>
        <p:txBody>
          <a:bodyPr anchor="ctr">
            <a:noAutofit/>
          </a:bodyPr>
          <a:lstStyle>
            <a:lvl1pPr algn="ctr">
              <a:lnSpc>
                <a:spcPct val="80000"/>
              </a:lnSpc>
              <a:defRPr sz="5400"/>
            </a:lvl1pPr>
          </a:lstStyle>
          <a:p>
            <a:r>
              <a:rPr lang="en-US" smtClean="0"/>
              <a:t>Click to edit Master title style</a:t>
            </a:r>
            <a:endParaRPr dirty="0"/>
          </a:p>
        </p:txBody>
      </p:sp>
      <p:sp>
        <p:nvSpPr>
          <p:cNvPr id="15" name="Text Placeholder 9">
            <a:extLst>
              <a:ext uri="{FF2B5EF4-FFF2-40B4-BE49-F238E27FC236}">
                <a16:creationId xmlns="" xmlns:a16="http://schemas.microsoft.com/office/drawing/2014/main" id="{ADF13D79-1C59-0A4E-8CBE-5846C233FB2D}"/>
              </a:ext>
            </a:extLst>
          </p:cNvPr>
          <p:cNvSpPr>
            <a:spLocks noGrp="1"/>
          </p:cNvSpPr>
          <p:nvPr>
            <p:ph type="body" sz="quarter" idx="13" hasCustomPrompt="1"/>
          </p:nvPr>
        </p:nvSpPr>
        <p:spPr>
          <a:xfrm>
            <a:off x="2362200" y="4419600"/>
            <a:ext cx="7497337" cy="1080107"/>
          </a:xfrm>
        </p:spPr>
        <p:txBody>
          <a:bodyPr wrap="square" anchor="ctr">
            <a:noAutofit/>
          </a:bodyPr>
          <a:lstStyle>
            <a:lvl1pPr marL="0" indent="0" algn="ctr">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Tree>
    <p:extLst>
      <p:ext uri="{BB962C8B-B14F-4D97-AF65-F5344CB8AC3E}">
        <p14:creationId xmlns:p14="http://schemas.microsoft.com/office/powerpoint/2010/main" val="107554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Easter Egg, Gremlin">
    <p:bg>
      <p:bgPr>
        <a:solidFill>
          <a:schemeClr val="bg1"/>
        </a:solidFill>
        <a:effectLst/>
      </p:bgPr>
    </p:bg>
    <p:spTree>
      <p:nvGrpSpPr>
        <p:cNvPr id="1" name=""/>
        <p:cNvGrpSpPr/>
        <p:nvPr/>
      </p:nvGrpSpPr>
      <p:grpSpPr>
        <a:xfrm>
          <a:off x="0" y="0"/>
          <a:ext cx="0" cy="0"/>
          <a:chOff x="0" y="0"/>
          <a:chExt cx="0" cy="0"/>
        </a:xfrm>
      </p:grpSpPr>
      <p:pic>
        <p:nvPicPr>
          <p:cNvPr id="6" name="v2-gremlin-animate-1080p">
            <a:hlinkClick r:id="" action="ppaction://media"/>
            <a:extLst>
              <a:ext uri="{FF2B5EF4-FFF2-40B4-BE49-F238E27FC236}">
                <a16:creationId xmlns="" xmlns:a16="http://schemas.microsoft.com/office/drawing/2014/main" id="{A0E48D03-6B7E-4D47-9E47-B2F9050DA5B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20200"/>
          <a:stretch/>
        </p:blipFill>
        <p:spPr>
          <a:xfrm>
            <a:off x="2462785" y="0"/>
            <a:ext cx="9729215" cy="6858000"/>
          </a:xfrm>
          <a:prstGeom prst="rect">
            <a:avLst/>
          </a:prstGeom>
        </p:spPr>
      </p:pic>
      <p:sp>
        <p:nvSpPr>
          <p:cNvPr id="11" name="Footer Placeholder 4">
            <a:extLst>
              <a:ext uri="{FF2B5EF4-FFF2-40B4-BE49-F238E27FC236}">
                <a16:creationId xmlns="" xmlns:a16="http://schemas.microsoft.com/office/drawing/2014/main" id="{C182CE5C-C1D8-FC45-BC4A-686094EF3019}"/>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black"/>
                </a:solidFill>
                <a:latin typeface="Arial Black" panose="020B0604020202020204" pitchFamily="34" charset="0"/>
                <a:cs typeface="Arial Black" panose="020B0604020202020204" pitchFamily="34" charset="0"/>
              </a:rPr>
              <a:t>HPE</a:t>
            </a:r>
            <a:r>
              <a:rPr lang="en-US" sz="1200" b="1" dirty="0">
                <a:solidFill>
                  <a:prstClr val="black"/>
                </a:solidFill>
                <a:cs typeface="Arial" panose="020B0604020202020204" pitchFamily="34" charset="0"/>
              </a:rPr>
              <a:t> </a:t>
            </a:r>
            <a:r>
              <a:rPr lang="en-US" sz="1200" dirty="0">
                <a:solidFill>
                  <a:prstClr val="black"/>
                </a:solidFill>
              </a:rPr>
              <a:t>DEV</a:t>
            </a:r>
          </a:p>
        </p:txBody>
      </p:sp>
      <p:sp>
        <p:nvSpPr>
          <p:cNvPr id="13" name="Slide Number Placeholder 14">
            <a:extLst>
              <a:ext uri="{FF2B5EF4-FFF2-40B4-BE49-F238E27FC236}">
                <a16:creationId xmlns="" xmlns:a16="http://schemas.microsoft.com/office/drawing/2014/main" id="{9136D29B-50C6-434E-AA44-7E3D1FFD2C2E}"/>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
        <p:nvSpPr>
          <p:cNvPr id="14" name="Title 1">
            <a:extLst>
              <a:ext uri="{FF2B5EF4-FFF2-40B4-BE49-F238E27FC236}">
                <a16:creationId xmlns="" xmlns:a16="http://schemas.microsoft.com/office/drawing/2014/main" id="{3AF7F920-27FD-A04E-AA3B-1930C151040B}"/>
              </a:ext>
            </a:extLst>
          </p:cNvPr>
          <p:cNvSpPr>
            <a:spLocks noGrp="1"/>
          </p:cNvSpPr>
          <p:nvPr>
            <p:ph type="title"/>
          </p:nvPr>
        </p:nvSpPr>
        <p:spPr>
          <a:xfrm>
            <a:off x="745273" y="2286000"/>
            <a:ext cx="4724400" cy="2286000"/>
          </a:xfrm>
          <a:prstGeom prst="rect">
            <a:avLst/>
          </a:prstGeom>
        </p:spPr>
        <p:txBody>
          <a:bodyPr anchor="ctr">
            <a:noAutofit/>
          </a:bodyPr>
          <a:lstStyle>
            <a:lvl1pPr algn="l">
              <a:lnSpc>
                <a:spcPct val="80000"/>
              </a:lnSpc>
              <a:defRPr sz="4800"/>
            </a:lvl1pPr>
          </a:lstStyle>
          <a:p>
            <a:r>
              <a:rPr lang="en-US" smtClean="0"/>
              <a:t>Click to edit Master title style</a:t>
            </a:r>
            <a:endParaRPr dirty="0"/>
          </a:p>
        </p:txBody>
      </p:sp>
      <p:sp>
        <p:nvSpPr>
          <p:cNvPr id="15" name="Text Placeholder 9">
            <a:extLst>
              <a:ext uri="{FF2B5EF4-FFF2-40B4-BE49-F238E27FC236}">
                <a16:creationId xmlns="" xmlns:a16="http://schemas.microsoft.com/office/drawing/2014/main" id="{ADF13D79-1C59-0A4E-8CBE-5846C233FB2D}"/>
              </a:ext>
            </a:extLst>
          </p:cNvPr>
          <p:cNvSpPr>
            <a:spLocks noGrp="1"/>
          </p:cNvSpPr>
          <p:nvPr>
            <p:ph type="body" sz="quarter" idx="13" hasCustomPrompt="1"/>
          </p:nvPr>
        </p:nvSpPr>
        <p:spPr>
          <a:xfrm>
            <a:off x="765716" y="4711092"/>
            <a:ext cx="4724401" cy="1080107"/>
          </a:xfrm>
        </p:spPr>
        <p:txBody>
          <a:bodyPr wrap="square" anchor="ctr">
            <a:noAutofit/>
          </a:bodyPr>
          <a:lstStyle>
            <a:lvl1pPr marL="0" indent="0" algn="l">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pic>
        <p:nvPicPr>
          <p:cNvPr id="7" name="Picture 6">
            <a:extLst>
              <a:ext uri="{FF2B5EF4-FFF2-40B4-BE49-F238E27FC236}">
                <a16:creationId xmlns="" xmlns:a16="http://schemas.microsoft.com/office/drawing/2014/main" id="{9B5C54B7-0F05-2546-A4E7-38A53D31A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73" y="628651"/>
            <a:ext cx="1146476" cy="1276350"/>
          </a:xfrm>
          <a:prstGeom prst="rect">
            <a:avLst/>
          </a:prstGeom>
        </p:spPr>
      </p:pic>
    </p:spTree>
    <p:extLst>
      <p:ext uri="{BB962C8B-B14F-4D97-AF65-F5344CB8AC3E}">
        <p14:creationId xmlns:p14="http://schemas.microsoft.com/office/powerpoint/2010/main" val="364095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remove" display="0">
                  <p:stCondLst>
                    <p:cond delay="indefinite"/>
                  </p:stCondLst>
                </p:cTn>
                <p:tgtEl>
                  <p:spTgt spid="6"/>
                </p:tgtEl>
              </p:cMediaNode>
            </p:video>
          </p:childTnLst>
        </p:cTn>
      </p:par>
    </p:tnLst>
  </p:timing>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Enable_Title-Sub">
    <p:spTree>
      <p:nvGrpSpPr>
        <p:cNvPr id="1" name=""/>
        <p:cNvGrpSpPr/>
        <p:nvPr/>
      </p:nvGrpSpPr>
      <p:grpSpPr>
        <a:xfrm>
          <a:off x="0" y="0"/>
          <a:ext cx="0" cy="0"/>
          <a:chOff x="0" y="0"/>
          <a:chExt cx="0" cy="0"/>
        </a:xfrm>
      </p:grpSpPr>
      <p:sp>
        <p:nvSpPr>
          <p:cNvPr id="2" name="Title 1"/>
          <p:cNvSpPr>
            <a:spLocks noGrp="1"/>
          </p:cNvSpPr>
          <p:nvPr>
            <p:ph type="title"/>
          </p:nvPr>
        </p:nvSpPr>
        <p:spPr>
          <a:xfrm>
            <a:off x="305553" y="403412"/>
            <a:ext cx="11276847" cy="587188"/>
          </a:xfrm>
          <a:noFill/>
        </p:spPr>
        <p:txBody>
          <a:bodyPr vert="horz" lIns="217728" tIns="109728" rIns="217728" bIns="108864" rtlCol="0" anchor="ctr" anchorCtr="0">
            <a:normAutofit/>
          </a:bodyPr>
          <a:lstStyle>
            <a:lvl1pPr>
              <a:defRPr lang="en-US"/>
            </a:lvl1pPr>
          </a:lstStyle>
          <a:p>
            <a:pPr marL="0" lvl="0">
              <a:lnSpc>
                <a:spcPct val="90000"/>
              </a:lnSpc>
            </a:pPr>
            <a:r>
              <a:rPr lang="en-US" dirty="0"/>
              <a:t>Click to edit Master title style</a:t>
            </a:r>
          </a:p>
        </p:txBody>
      </p:sp>
    </p:spTree>
    <p:extLst>
      <p:ext uri="{BB962C8B-B14F-4D97-AF65-F5344CB8AC3E}">
        <p14:creationId xmlns:p14="http://schemas.microsoft.com/office/powerpoint/2010/main" val="9696480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a:prstGeom prst="rect">
            <a:avLst/>
          </a:prstGeom>
        </p:spPr>
        <p:txBody>
          <a:bodyPr anchor="t">
            <a:noAutofit/>
          </a:bodyPr>
          <a:lstStyle>
            <a:lvl1pPr>
              <a:lnSpc>
                <a:spcPct val="80000"/>
              </a:lnSpc>
              <a:defRPr sz="6600" b="1" i="0">
                <a:latin typeface="Arial Black" panose="020B0604020202020204" pitchFamily="34" charset="0"/>
                <a:cs typeface="Arial Black" panose="020B0604020202020204" pitchFamily="34" charset="0"/>
              </a:defRPr>
            </a:lvl1pPr>
          </a:lstStyle>
          <a:p>
            <a:r>
              <a:rPr lang="en-US" dirty="0" smtClean="0"/>
              <a:t>Click to edit Master title style</a:t>
            </a:r>
            <a:endParaRPr dirty="0"/>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3" name="Footer Placeholder 4">
            <a:extLst>
              <a:ext uri="{FF2B5EF4-FFF2-40B4-BE49-F238E27FC236}">
                <a16:creationId xmlns="" xmlns:a16="http://schemas.microsoft.com/office/drawing/2014/main" id="{9EA50F03-303B-8A41-81D8-01EC0476750C}"/>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pic>
        <p:nvPicPr>
          <p:cNvPr id="24" name="Picture 23">
            <a:extLst>
              <a:ext uri="{FF2B5EF4-FFF2-40B4-BE49-F238E27FC236}">
                <a16:creationId xmlns="" xmlns:a16="http://schemas.microsoft.com/office/drawing/2014/main" id="{E8FEEC99-E0FC-D34A-9166-719ED9AE5D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25" name="Slide Number Placeholder 14">
            <a:extLst>
              <a:ext uri="{FF2B5EF4-FFF2-40B4-BE49-F238E27FC236}">
                <a16:creationId xmlns="" xmlns:a16="http://schemas.microsoft.com/office/drawing/2014/main" id="{86552DDA-091E-C94E-B9C6-C58409EC34DA}"/>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late 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8768" y="1981200"/>
            <a:ext cx="8228011" cy="1524001"/>
          </a:xfrm>
          <a:prstGeom prst="rect">
            <a:avLst/>
          </a:prstGeom>
        </p:spPr>
        <p:txBody>
          <a:bodyPr anchor="t">
            <a:noAutofit/>
          </a:bodyPr>
          <a:lstStyle>
            <a:lvl1pPr>
              <a:lnSpc>
                <a:spcPct val="90000"/>
              </a:lnSpc>
              <a:defRPr sz="5400" b="1" i="0">
                <a:solidFill>
                  <a:schemeClr val="tx1"/>
                </a:solidFill>
                <a:latin typeface="Arial Black" panose="020B0604020202020204" pitchFamily="34" charset="0"/>
                <a:cs typeface="Arial Black" panose="020B0604020202020204" pitchFamily="34" charset="0"/>
              </a:defRPr>
            </a:lvl1pPr>
          </a:lstStyle>
          <a:p>
            <a:r>
              <a:rPr lang="en-US" dirty="0"/>
              <a:t>Click to edit Master title style</a:t>
            </a:r>
            <a:endParaRPr dirty="0"/>
          </a:p>
        </p:txBody>
      </p:sp>
      <p:sp>
        <p:nvSpPr>
          <p:cNvPr id="3" name="Text Placeholder 2"/>
          <p:cNvSpPr>
            <a:spLocks noGrp="1"/>
          </p:cNvSpPr>
          <p:nvPr>
            <p:ph type="body" idx="1"/>
          </p:nvPr>
        </p:nvSpPr>
        <p:spPr>
          <a:xfrm>
            <a:off x="2718769" y="3505201"/>
            <a:ext cx="8228011" cy="533400"/>
          </a:xfrm>
        </p:spPr>
        <p:txBody>
          <a:bodyPr>
            <a:noAutofit/>
          </a:bodyPr>
          <a:lstStyle>
            <a:lvl1pPr marL="0" indent="0">
              <a:spcBef>
                <a:spcPts val="0"/>
              </a:spcBef>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5" name="Picture 14">
            <a:extLst>
              <a:ext uri="{FF2B5EF4-FFF2-40B4-BE49-F238E27FC236}">
                <a16:creationId xmlns="" xmlns:a16="http://schemas.microsoft.com/office/drawing/2014/main" id="{8FD44A71-2439-B74C-8B9A-8741E009B3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968" y="1633653"/>
            <a:ext cx="1146476" cy="1276350"/>
          </a:xfrm>
          <a:prstGeom prst="rect">
            <a:avLst/>
          </a:prstGeom>
        </p:spPr>
      </p:pic>
      <p:pic>
        <p:nvPicPr>
          <p:cNvPr id="19" name="Picture 18">
            <a:extLst>
              <a:ext uri="{FF2B5EF4-FFF2-40B4-BE49-F238E27FC236}">
                <a16:creationId xmlns="" xmlns:a16="http://schemas.microsoft.com/office/drawing/2014/main" id="{A60526D7-2821-C24A-8958-B00448EF6F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20" name="Slide Number Placeholder 14">
            <a:extLst>
              <a:ext uri="{FF2B5EF4-FFF2-40B4-BE49-F238E27FC236}">
                <a16:creationId xmlns="" xmlns:a16="http://schemas.microsoft.com/office/drawing/2014/main" id="{3E41D13F-530F-4743-BFBC-79106B584960}"/>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tags" Target="../tags/tag2.xml"/><Relationship Id="rId47" Type="http://schemas.openxmlformats.org/officeDocument/2006/relationships/image" Target="../media/image19.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image" Target="../media/image18.emf"/><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vmlDrawing" Target="../drawings/vmlDrawing1.v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theme" Target="../theme/theme2.xml"/><Relationship Id="rId45" Type="http://schemas.openxmlformats.org/officeDocument/2006/relationships/oleObject" Target="../embeddings/oleObject1.bin"/><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image" Target="../media/image1.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tags" Target="../tags/tag3.xml"/><Relationship Id="rId48"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Title Placeholder 10"/>
          <p:cNvSpPr>
            <a:spLocks noGrp="1"/>
          </p:cNvSpPr>
          <p:nvPr>
            <p:ph type="title"/>
          </p:nvPr>
        </p:nvSpPr>
        <p:spPr>
          <a:xfrm>
            <a:off x="608012" y="609522"/>
            <a:ext cx="10971372" cy="914400"/>
          </a:xfrm>
          <a:prstGeom prst="rect">
            <a:avLst/>
          </a:prstGeom>
        </p:spPr>
        <p:txBody>
          <a:bodyPr vert="horz" lIns="0" tIns="0" rIns="0" bIns="0" rtlCol="0" anchor="ctr">
            <a:normAutofit/>
          </a:bodyPr>
          <a:lstStyle/>
          <a:p>
            <a:r>
              <a:rPr lang="en-US" dirty="0"/>
              <a:t>Click to edit Master title style</a:t>
            </a:r>
          </a:p>
        </p:txBody>
      </p:sp>
      <p:sp>
        <p:nvSpPr>
          <p:cNvPr id="12" name="Footer Placeholder 4">
            <a:extLst>
              <a:ext uri="{FF2B5EF4-FFF2-40B4-BE49-F238E27FC236}">
                <a16:creationId xmlns="" xmlns:a16="http://schemas.microsoft.com/office/drawing/2014/main" id="{D6A5050A-FE1C-4A48-A978-7A6758EA8106}"/>
              </a:ext>
            </a:extLst>
          </p:cNvPr>
          <p:cNvSpPr txBox="1">
            <a:spLocks/>
          </p:cNvSpPr>
          <p:nvPr userDrawn="1"/>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0" dirty="0">
                <a:latin typeface="Arial Black" panose="020B0604020202020204" pitchFamily="34" charset="0"/>
                <a:cs typeface="Arial Black" panose="020B0604020202020204" pitchFamily="34" charset="0"/>
              </a:rPr>
              <a:t>HPE</a:t>
            </a:r>
            <a:r>
              <a:rPr lang="en-US" sz="1200" b="1" i="0" dirty="0">
                <a:latin typeface="Arial" panose="020B0604020202020204" pitchFamily="34" charset="0"/>
                <a:cs typeface="Arial" panose="020B0604020202020204" pitchFamily="34" charset="0"/>
              </a:rPr>
              <a:t> </a:t>
            </a:r>
            <a:r>
              <a:rPr lang="en-US" sz="1200" dirty="0"/>
              <a:t>DEV</a:t>
            </a:r>
          </a:p>
        </p:txBody>
      </p:sp>
      <p:pic>
        <p:nvPicPr>
          <p:cNvPr id="14" name="Picture 13">
            <a:extLst>
              <a:ext uri="{FF2B5EF4-FFF2-40B4-BE49-F238E27FC236}">
                <a16:creationId xmlns="" xmlns:a16="http://schemas.microsoft.com/office/drawing/2014/main" id="{05801258-487F-F24C-86ED-D02150A02C83}"/>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15" name="Slide Number Placeholder 14">
            <a:extLst>
              <a:ext uri="{FF2B5EF4-FFF2-40B4-BE49-F238E27FC236}">
                <a16:creationId xmlns="" xmlns:a16="http://schemas.microsoft.com/office/drawing/2014/main" id="{CA736812-BBDA-4D44-9719-A49BB22E9597}"/>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80" r:id="rId1"/>
    <p:sldLayoutId id="2147483684" r:id="rId2"/>
    <p:sldLayoutId id="2147483685" r:id="rId3"/>
    <p:sldLayoutId id="2147483681" r:id="rId4"/>
    <p:sldLayoutId id="2147483682" r:id="rId5"/>
    <p:sldLayoutId id="2147483683" r:id="rId6"/>
    <p:sldLayoutId id="2147483660" r:id="rId7"/>
    <p:sldLayoutId id="2147483651" r:id="rId8"/>
    <p:sldLayoutId id="2147483661" r:id="rId9"/>
    <p:sldLayoutId id="2147483662" r:id="rId10"/>
    <p:sldLayoutId id="2147483663" r:id="rId11"/>
    <p:sldLayoutId id="2147483664" r:id="rId12"/>
    <p:sldLayoutId id="2147483665" r:id="rId13"/>
    <p:sldLayoutId id="2147483666" r:id="rId14"/>
    <p:sldLayoutId id="2147483667" r:id="rId15"/>
    <p:sldLayoutId id="2147483650" r:id="rId16"/>
    <p:sldLayoutId id="2147483668" r:id="rId17"/>
    <p:sldLayoutId id="2147483669" r:id="rId18"/>
    <p:sldLayoutId id="2147483654" r:id="rId19"/>
    <p:sldLayoutId id="2147483679" r:id="rId20"/>
    <p:sldLayoutId id="2147483655" r:id="rId21"/>
    <p:sldLayoutId id="2147483652" r:id="rId22"/>
    <p:sldLayoutId id="2147483653" r:id="rId23"/>
    <p:sldLayoutId id="2147483670" r:id="rId24"/>
    <p:sldLayoutId id="2147483671" r:id="rId25"/>
    <p:sldLayoutId id="2147483672" r:id="rId26"/>
    <p:sldLayoutId id="2147483673" r:id="rId27"/>
    <p:sldLayoutId id="2147483656" r:id="rId28"/>
    <p:sldLayoutId id="2147483674" r:id="rId29"/>
    <p:sldLayoutId id="2147483657" r:id="rId30"/>
    <p:sldLayoutId id="2147483675" r:id="rId31"/>
    <p:sldLayoutId id="2147483676" r:id="rId32"/>
    <p:sldLayoutId id="2147483677" r:id="rId33"/>
    <p:sldLayoutId id="2147483687" r:id="rId34"/>
    <p:sldLayoutId id="2147483688" r:id="rId35"/>
    <p:sldLayoutId id="2147483678" r:id="rId36"/>
    <p:sldLayoutId id="2147483649" r:id="rId37"/>
    <p:sldLayoutId id="2147483686" r:id="rId38"/>
    <p:sldLayoutId id="2147483689"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userDrawn="1">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Title Placeholder 10"/>
          <p:cNvSpPr>
            <a:spLocks noGrp="1"/>
          </p:cNvSpPr>
          <p:nvPr>
            <p:ph type="title"/>
          </p:nvPr>
        </p:nvSpPr>
        <p:spPr>
          <a:xfrm>
            <a:off x="608012" y="609522"/>
            <a:ext cx="10971372" cy="914400"/>
          </a:xfrm>
          <a:prstGeom prst="rect">
            <a:avLst/>
          </a:prstGeom>
        </p:spPr>
        <p:txBody>
          <a:bodyPr vert="horz" lIns="0" tIns="0" rIns="0" bIns="0" rtlCol="0" anchor="ctr">
            <a:normAutofit/>
          </a:bodyPr>
          <a:lstStyle/>
          <a:p>
            <a:r>
              <a:rPr lang="en-US" smtClean="0"/>
              <a:t>Click to edit Master title style</a:t>
            </a:r>
            <a:endParaRPr lang="en-US" dirty="0"/>
          </a:p>
        </p:txBody>
      </p:sp>
      <p:sp>
        <p:nvSpPr>
          <p:cNvPr id="12" name="Footer Placeholder 4">
            <a:extLst>
              <a:ext uri="{FF2B5EF4-FFF2-40B4-BE49-F238E27FC236}">
                <a16:creationId xmlns="" xmlns:a16="http://schemas.microsoft.com/office/drawing/2014/main" id="{D6A5050A-FE1C-4A48-A978-7A6758EA8106}"/>
              </a:ext>
            </a:extLst>
          </p:cNvPr>
          <p:cNvSpPr txBox="1">
            <a:spLocks/>
          </p:cNvSpPr>
          <p:nvPr/>
        </p:nvSpPr>
        <p:spPr>
          <a:xfrm>
            <a:off x="7176201" y="6095129"/>
            <a:ext cx="4025198" cy="30567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solidFill>
                  <a:prstClr val="black"/>
                </a:solidFill>
                <a:latin typeface="Arial Black" panose="020B0604020202020204" pitchFamily="34" charset="0"/>
                <a:cs typeface="Arial Black" panose="020B0604020202020204" pitchFamily="34" charset="0"/>
              </a:rPr>
              <a:t>HPE</a:t>
            </a:r>
            <a:r>
              <a:rPr lang="en-US" sz="1200" b="1" dirty="0">
                <a:solidFill>
                  <a:prstClr val="black"/>
                </a:solidFill>
                <a:cs typeface="Arial" panose="020B0604020202020204" pitchFamily="34" charset="0"/>
              </a:rPr>
              <a:t> </a:t>
            </a:r>
            <a:r>
              <a:rPr lang="en-US" sz="1200" dirty="0">
                <a:solidFill>
                  <a:prstClr val="black"/>
                </a:solidFill>
              </a:rPr>
              <a:t>DEV</a:t>
            </a:r>
          </a:p>
        </p:txBody>
      </p:sp>
      <p:pic>
        <p:nvPicPr>
          <p:cNvPr id="14" name="Picture 13">
            <a:extLst>
              <a:ext uri="{FF2B5EF4-FFF2-40B4-BE49-F238E27FC236}">
                <a16:creationId xmlns="" xmlns:a16="http://schemas.microsoft.com/office/drawing/2014/main" id="{05801258-487F-F24C-86ED-D02150A02C83}"/>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609600" y="5891808"/>
            <a:ext cx="457200" cy="508992"/>
          </a:xfrm>
          <a:prstGeom prst="rect">
            <a:avLst/>
          </a:prstGeom>
        </p:spPr>
      </p:pic>
      <p:sp>
        <p:nvSpPr>
          <p:cNvPr id="15" name="Slide Number Placeholder 14">
            <a:extLst>
              <a:ext uri="{FF2B5EF4-FFF2-40B4-BE49-F238E27FC236}">
                <a16:creationId xmlns="" xmlns:a16="http://schemas.microsoft.com/office/drawing/2014/main" id="{CA736812-BBDA-4D44-9719-A49BB22E9597}"/>
              </a:ext>
            </a:extLst>
          </p:cNvPr>
          <p:cNvSpPr>
            <a:spLocks noGrp="1"/>
          </p:cNvSpPr>
          <p:nvPr>
            <p:ph type="sldNum" sz="quarter" idx="4"/>
          </p:nvPr>
        </p:nvSpPr>
        <p:spPr>
          <a:xfrm>
            <a:off x="11201399" y="6095129"/>
            <a:ext cx="389135" cy="305671"/>
          </a:xfrm>
          <a:prstGeom prst="rect">
            <a:avLst/>
          </a:prstGeom>
        </p:spPr>
        <p:txBody>
          <a:bodyPr vert="horz" lIns="0" tIns="0" rIns="0" bIns="0" rtlCol="0" anchor="ctr"/>
          <a:lstStyle>
            <a:lvl1pPr algn="l">
              <a:defRPr sz="1200">
                <a:solidFill>
                  <a:srgbClr val="725478"/>
                </a:solidFill>
              </a:defRPr>
            </a:lvl1pPr>
          </a:lstStyle>
          <a:p>
            <a:fld id="{026767C7-A825-6147-AE0D-F20ED1FEEE5D}" type="slidenum">
              <a:rPr lang="en-US" smtClean="0"/>
              <a:pPr/>
              <a:t>‹#›</a:t>
            </a:fld>
            <a:endParaRPr lang="en-US" dirty="0"/>
          </a:p>
        </p:txBody>
      </p:sp>
      <p:graphicFrame>
        <p:nvGraphicFramePr>
          <p:cNvPr id="7" name="Object 6" hidden="1">
            <a:extLst>
              <a:ext uri="{FF2B5EF4-FFF2-40B4-BE49-F238E27FC236}">
                <a16:creationId xmlns="" xmlns:a16="http://schemas.microsoft.com/office/drawing/2014/main" id="{8BB39F02-68FA-448F-A930-2953FA18832A}"/>
              </a:ext>
            </a:extLst>
          </p:cNvPr>
          <p:cNvGraphicFramePr>
            <a:graphicFrameLocks noChangeAspect="1"/>
          </p:cNvGraphicFramePr>
          <p:nvPr userDrawn="1">
            <p:custDataLst>
              <p:tags r:id="rId4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9" name="think-cell Slide" r:id="rId45" imgW="353" imgH="353" progId="TCLayout.ActiveDocument.1">
                  <p:embed/>
                </p:oleObj>
              </mc:Choice>
              <mc:Fallback>
                <p:oleObj name="think-cell Slide" r:id="rId45" imgW="353" imgH="353" progId="TCLayout.ActiveDocument.1">
                  <p:embed/>
                  <p:pic>
                    <p:nvPicPr>
                      <p:cNvPr id="0" name=""/>
                      <p:cNvPicPr/>
                      <p:nvPr/>
                    </p:nvPicPr>
                    <p:blipFill>
                      <a:blip r:embed="rId46"/>
                      <a:stretch>
                        <a:fillRect/>
                      </a:stretch>
                    </p:blipFill>
                    <p:spPr>
                      <a:xfrm>
                        <a:off x="1588" y="1588"/>
                        <a:ext cx="1587" cy="1587"/>
                      </a:xfrm>
                      <a:prstGeom prst="rect">
                        <a:avLst/>
                      </a:prstGeom>
                    </p:spPr>
                  </p:pic>
                </p:oleObj>
              </mc:Fallback>
            </mc:AlternateContent>
          </a:graphicData>
        </a:graphic>
      </p:graphicFrame>
      <p:pic>
        <p:nvPicPr>
          <p:cNvPr id="8" name="Title Bar"/>
          <p:cNvPicPr>
            <a:picLocks/>
          </p:cNvPicPr>
          <p:nvPr userDrawn="1">
            <p:custDataLst>
              <p:tags r:id="rId43"/>
            </p:custDataLst>
          </p:nvPr>
        </p:nvPicPr>
        <p:blipFill>
          <a:blip r:embed="rId47">
            <a:extLst>
              <a:ext uri="{28A0092B-C50C-407E-A947-70E740481C1C}">
                <a14:useLocalDpi xmlns:a14="http://schemas.microsoft.com/office/drawing/2010/main"/>
              </a:ext>
            </a:extLst>
          </a:blip>
          <a:stretch>
            <a:fillRect/>
          </a:stretch>
        </p:blipFill>
        <p:spPr bwMode="ltGray">
          <a:xfrm>
            <a:off x="0" y="0"/>
            <a:ext cx="12190413" cy="1441450"/>
          </a:xfrm>
          <a:prstGeom prst="rect">
            <a:avLst/>
          </a:prstGeom>
        </p:spPr>
      </p:pic>
      <p:pic>
        <p:nvPicPr>
          <p:cNvPr id="9" name="Picture 8"/>
          <p:cNvPicPr>
            <a:picLocks noChangeAspect="1"/>
          </p:cNvPicPr>
          <p:nvPr userDrawn="1"/>
        </p:nvPicPr>
        <p:blipFill>
          <a:blip r:embed="rId48" cstate="print">
            <a:extLst>
              <a:ext uri="{28A0092B-C50C-407E-A947-70E740481C1C}">
                <a14:useLocalDpi xmlns:a14="http://schemas.microsoft.com/office/drawing/2010/main"/>
              </a:ext>
            </a:extLst>
          </a:blip>
          <a:stretch>
            <a:fillRect/>
          </a:stretch>
        </p:blipFill>
        <p:spPr>
          <a:xfrm>
            <a:off x="10469142" y="560668"/>
            <a:ext cx="1113259" cy="320115"/>
          </a:xfrm>
          <a:prstGeom prst="rect">
            <a:avLst/>
          </a:prstGeom>
        </p:spPr>
      </p:pic>
      <p:sp>
        <p:nvSpPr>
          <p:cNvPr id="10" name="Rectangle 9"/>
          <p:cNvSpPr/>
          <p:nvPr userDrawn="1"/>
        </p:nvSpPr>
        <p:spPr>
          <a:xfrm>
            <a:off x="11300879" y="6384576"/>
            <a:ext cx="372218" cy="276999"/>
          </a:xfrm>
          <a:prstGeom prst="rect">
            <a:avLst/>
          </a:prstGeom>
        </p:spPr>
        <p:txBody>
          <a:bodyPr wrap="none">
            <a:spAutoFit/>
          </a:bodyPr>
          <a:lstStyle/>
          <a:p>
            <a:pPr algn="r"/>
            <a:fld id="{9E7003BE-A2ED-4C98-8080-9E9A8881A79D}" type="slidenum">
              <a:rPr lang="en-US" sz="1200" smtClean="0">
                <a:solidFill>
                  <a:srgbClr val="617D78"/>
                </a:solidFill>
              </a:rPr>
              <a:pPr algn="r"/>
              <a:t>‹#›</a:t>
            </a:fld>
            <a:endParaRPr lang="en-US" sz="1200" dirty="0">
              <a:solidFill>
                <a:srgbClr val="617D78"/>
              </a:solidFill>
            </a:endParaRPr>
          </a:p>
        </p:txBody>
      </p:sp>
    </p:spTree>
    <p:extLst>
      <p:ext uri="{BB962C8B-B14F-4D97-AF65-F5344CB8AC3E}">
        <p14:creationId xmlns:p14="http://schemas.microsoft.com/office/powerpoint/2010/main" val="219359010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v2.grommet.io/"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hyperlink" Target="http://slackin.grommet.io/" TargetMode="External"/><Relationship Id="rId4" Type="http://schemas.openxmlformats.org/officeDocument/2006/relationships/hyperlink" Target="https://github.com/gromm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8" Type="http://schemas.openxmlformats.org/officeDocument/2006/relationships/hyperlink" Target="https://kubernetes.io/docs/concepts/extend-kubernetes/service-catalog/" TargetMode="External"/><Relationship Id="rId3" Type="http://schemas.openxmlformats.org/officeDocument/2006/relationships/hyperlink" Target="https://v2.grommet.io/" TargetMode="External"/><Relationship Id="rId7" Type="http://schemas.openxmlformats.org/officeDocument/2006/relationships/hyperlink" Target="https://www.openservicebrokerapi.org/"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hyperlink" Target="https://github.com/grommet" TargetMode="External"/><Relationship Id="rId5" Type="http://schemas.openxmlformats.org/officeDocument/2006/relationships/hyperlink" Target="https://storybook.grommet.io/" TargetMode="External"/><Relationship Id="rId4" Type="http://schemas.openxmlformats.org/officeDocument/2006/relationships/hyperlink" Target="https://v2.grommet.io/components" TargetMode="External"/><Relationship Id="rId9" Type="http://schemas.openxmlformats.org/officeDocument/2006/relationships/hyperlink" Target="https://github.com/reddypramod85/osb-grommet-pyth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hyperlink" Target="https://v2.grommet.io/" TargetMode="Externa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grommet-theme-builder.netlify.com/"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BFB85A-CDC5-EB4D-B9E6-C75299E46304}"/>
              </a:ext>
            </a:extLst>
          </p:cNvPr>
          <p:cNvSpPr>
            <a:spLocks noGrp="1"/>
          </p:cNvSpPr>
          <p:nvPr>
            <p:ph type="title"/>
          </p:nvPr>
        </p:nvSpPr>
        <p:spPr>
          <a:xfrm>
            <a:off x="1295399" y="1905000"/>
            <a:ext cx="6704807" cy="1905000"/>
          </a:xfrm>
        </p:spPr>
        <p:txBody>
          <a:bodyPr>
            <a:noAutofit/>
          </a:bodyPr>
          <a:lstStyle/>
          <a:p>
            <a:r>
              <a:rPr lang="en-US" sz="5400" dirty="0"/>
              <a:t>DevOps and Frontend Open Source for Enterprise</a:t>
            </a:r>
          </a:p>
        </p:txBody>
      </p:sp>
      <p:sp>
        <p:nvSpPr>
          <p:cNvPr id="3" name="Subtitle 2">
            <a:extLst>
              <a:ext uri="{FF2B5EF4-FFF2-40B4-BE49-F238E27FC236}">
                <a16:creationId xmlns="" xmlns:a16="http://schemas.microsoft.com/office/drawing/2014/main" id="{C32B914F-1308-7749-AF80-0D36C35CAD44}"/>
              </a:ext>
            </a:extLst>
          </p:cNvPr>
          <p:cNvSpPr>
            <a:spLocks noGrp="1"/>
          </p:cNvSpPr>
          <p:nvPr>
            <p:ph type="subTitle" idx="1"/>
          </p:nvPr>
        </p:nvSpPr>
        <p:spPr>
          <a:xfrm>
            <a:off x="1295398" y="3771900"/>
            <a:ext cx="6704807" cy="914400"/>
          </a:xfrm>
        </p:spPr>
        <p:txBody>
          <a:bodyPr/>
          <a:lstStyle/>
          <a:p>
            <a:r>
              <a:rPr lang="en-US" dirty="0" smtClean="0"/>
              <a:t>Grommet V2 and OSB API</a:t>
            </a:r>
            <a:endParaRPr lang="en-US" dirty="0"/>
          </a:p>
        </p:txBody>
      </p:sp>
      <p:sp>
        <p:nvSpPr>
          <p:cNvPr id="4" name="Text Placeholder 2"/>
          <p:cNvSpPr txBox="1">
            <a:spLocks/>
          </p:cNvSpPr>
          <p:nvPr/>
        </p:nvSpPr>
        <p:spPr>
          <a:xfrm>
            <a:off x="457200" y="4724400"/>
            <a:ext cx="4724399" cy="1905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9pPr>
          </a:lstStyle>
          <a:p>
            <a:r>
              <a:rPr lang="en-US" sz="4000" dirty="0" smtClean="0">
                <a:latin typeface="MetricHPE" charset="0"/>
                <a:ea typeface="MetricHPE" charset="0"/>
                <a:cs typeface="MetricHPE" charset="0"/>
              </a:rPr>
              <a:t>Pramod Sareddy</a:t>
            </a:r>
          </a:p>
          <a:p>
            <a:pPr marL="285750" indent="-285750">
              <a:buFont typeface="Arial" charset="0"/>
              <a:buChar char="•"/>
            </a:pPr>
            <a:r>
              <a:rPr lang="en-US" sz="2400" dirty="0" err="1" smtClean="0"/>
              <a:t>Fullstack</a:t>
            </a:r>
            <a:r>
              <a:rPr lang="en-US" sz="2400" dirty="0" smtClean="0"/>
              <a:t> Developer</a:t>
            </a:r>
          </a:p>
          <a:p>
            <a:pPr marL="285750" indent="-285750">
              <a:buFont typeface="Arial" charset="0"/>
              <a:buChar char="•"/>
            </a:pPr>
            <a:r>
              <a:rPr lang="en-US" sz="2400" dirty="0" smtClean="0"/>
              <a:t>OSCON 2019</a:t>
            </a:r>
            <a:endParaRPr lang="en-US" sz="2400" dirty="0"/>
          </a:p>
          <a:p>
            <a:pPr marL="285750" indent="-285750">
              <a:buFont typeface="Arial" charset="0"/>
              <a:buChar char="•"/>
            </a:pPr>
            <a:r>
              <a:rPr lang="en-US" sz="2400" dirty="0" smtClean="0"/>
              <a:t>July 17</a:t>
            </a:r>
            <a:r>
              <a:rPr lang="en-US" sz="2400" baseline="30000" dirty="0" smtClean="0"/>
              <a:t>th</a:t>
            </a:r>
            <a:r>
              <a:rPr lang="en-US" sz="2400" dirty="0" smtClean="0"/>
              <a:t> 2019</a:t>
            </a:r>
            <a:endParaRPr lang="en-US" sz="2400" dirty="0"/>
          </a:p>
        </p:txBody>
      </p:sp>
    </p:spTree>
    <p:extLst>
      <p:ext uri="{BB962C8B-B14F-4D97-AF65-F5344CB8AC3E}">
        <p14:creationId xmlns:p14="http://schemas.microsoft.com/office/powerpoint/2010/main" val="207593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951557"/>
          </a:xfrm>
        </p:spPr>
        <p:txBody>
          <a:bodyPr/>
          <a:lstStyle/>
          <a:p>
            <a:r>
              <a:rPr lang="en-US" sz="7200" dirty="0" smtClean="0">
                <a:latin typeface="MetricHPE" panose="020B0503030202060203" pitchFamily="34" charset="0"/>
              </a:rPr>
              <a:t>Visualizations</a:t>
            </a:r>
            <a:endParaRPr lang="en-US" sz="7200" dirty="0">
              <a:latin typeface="MetricHPE" panose="020B0503030202060203" pitchFamily="34" charset="0"/>
            </a:endParaRPr>
          </a:p>
        </p:txBody>
      </p:sp>
      <p:sp>
        <p:nvSpPr>
          <p:cNvPr id="4" name="Slide Number Placeholder 3"/>
          <p:cNvSpPr>
            <a:spLocks noGrp="1"/>
          </p:cNvSpPr>
          <p:nvPr>
            <p:ph type="sldNum" sz="quarter" idx="4"/>
          </p:nvPr>
        </p:nvSpPr>
        <p:spPr/>
        <p:txBody>
          <a:bodyPr/>
          <a:lstStyle/>
          <a:p>
            <a:fld id="{026767C7-A825-6147-AE0D-F20ED1FEEE5D}" type="slidenum">
              <a:rPr lang="en-US" smtClean="0"/>
              <a:pPr/>
              <a:t>10</a:t>
            </a:fld>
            <a:endParaRPr lang="en-US" dirty="0"/>
          </a:p>
        </p:txBody>
      </p:sp>
      <p:sp>
        <p:nvSpPr>
          <p:cNvPr id="5" name="Title 11"/>
          <p:cNvSpPr txBox="1">
            <a:spLocks/>
          </p:cNvSpPr>
          <p:nvPr/>
        </p:nvSpPr>
        <p:spPr>
          <a:xfrm>
            <a:off x="761841" y="671636"/>
            <a:ext cx="10969943" cy="852364"/>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6600" b="1" i="0" kern="1200">
                <a:solidFill>
                  <a:schemeClr val="tx1"/>
                </a:solidFill>
                <a:latin typeface="Metric" panose="020B0503030202060203" pitchFamily="34" charset="77"/>
                <a:ea typeface="+mj-ea"/>
                <a:cs typeface="Arial Black" panose="020B0604020202020204" pitchFamily="34" charset="0"/>
              </a:defRPr>
            </a:lvl1pPr>
          </a:lstStyle>
          <a:p>
            <a:endParaRPr lang="en-US" dirty="0"/>
          </a:p>
        </p:txBody>
      </p:sp>
      <p:sp>
        <p:nvSpPr>
          <p:cNvPr id="6" name="Picture Placeholder 2"/>
          <p:cNvSpPr txBox="1">
            <a:spLocks/>
          </p:cNvSpPr>
          <p:nvPr/>
        </p:nvSpPr>
        <p:spPr bwMode="ltGray">
          <a:xfrm>
            <a:off x="760413" y="1676400"/>
            <a:ext cx="3429000" cy="2667000"/>
          </a:xfrm>
          <a:prstGeom prst="rect">
            <a:avLst/>
          </a:prstGeom>
        </p:spPr>
        <p:txBody>
          <a:bodyPr vert="horz" lIns="0" tIns="457200" rIns="0" bIns="0" rtlCol="0">
            <a:normAutofit/>
          </a:bodyPr>
          <a:lstStyle>
            <a:lvl1pPr marL="0" indent="0" algn="ctr" defTabSz="914400" rtl="0" eaLnBrk="1" latinLnBrk="0" hangingPunct="1">
              <a:lnSpc>
                <a:spcPct val="90000"/>
              </a:lnSpc>
              <a:spcBef>
                <a:spcPts val="600"/>
              </a:spcBef>
              <a:buFont typeface="Arial" panose="020B0604020202020204" pitchFamily="34" charset="0"/>
              <a:buNone/>
              <a:defRPr sz="1800" kern="1200">
                <a:solidFill>
                  <a:schemeClr val="tx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p:txBody>
      </p:sp>
      <p:sp>
        <p:nvSpPr>
          <p:cNvPr id="7" name="Text Placeholder 3"/>
          <p:cNvSpPr txBox="1">
            <a:spLocks/>
          </p:cNvSpPr>
          <p:nvPr/>
        </p:nvSpPr>
        <p:spPr bwMode="ltGray">
          <a:xfrm>
            <a:off x="638503" y="3845898"/>
            <a:ext cx="2430134" cy="20215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charset="0"/>
              <a:buChar char="•"/>
            </a:pPr>
            <a:r>
              <a:rPr lang="en-US" dirty="0">
                <a:latin typeface="MetricHPE" charset="0"/>
                <a:ea typeface="MetricHPE" charset="0"/>
                <a:cs typeface="MetricHPE" charset="0"/>
              </a:rPr>
              <a:t>Calendar of days in months</a:t>
            </a:r>
          </a:p>
          <a:p>
            <a:pPr marL="285750" indent="-285750">
              <a:buFont typeface="Arial" charset="0"/>
              <a:buChar char="•"/>
            </a:pPr>
            <a:r>
              <a:rPr lang="en-US" dirty="0">
                <a:latin typeface="MetricHPE" charset="0"/>
                <a:ea typeface="MetricHPE" charset="0"/>
                <a:cs typeface="MetricHPE" charset="0"/>
              </a:rPr>
              <a:t>Can be used to select</a:t>
            </a:r>
          </a:p>
          <a:p>
            <a:pPr marL="742950" lvl="1" indent="-285750">
              <a:buFont typeface="Arial" charset="0"/>
              <a:buChar char="•"/>
            </a:pPr>
            <a:r>
              <a:rPr lang="en-US" sz="1800" dirty="0">
                <a:solidFill>
                  <a:schemeClr val="bg1"/>
                </a:solidFill>
                <a:latin typeface="MetricHPE" charset="0"/>
                <a:ea typeface="MetricHPE" charset="0"/>
                <a:cs typeface="MetricHPE" charset="0"/>
              </a:rPr>
              <a:t>a single date</a:t>
            </a:r>
          </a:p>
          <a:p>
            <a:pPr marL="742950" lvl="1" indent="-285750">
              <a:buFont typeface="Arial" charset="0"/>
              <a:buChar char="•"/>
            </a:pPr>
            <a:r>
              <a:rPr lang="en-US" sz="1800" dirty="0">
                <a:solidFill>
                  <a:schemeClr val="bg1"/>
                </a:solidFill>
                <a:latin typeface="MetricHPE" charset="0"/>
                <a:ea typeface="MetricHPE" charset="0"/>
                <a:cs typeface="MetricHPE" charset="0"/>
              </a:rPr>
              <a:t>a range of dates</a:t>
            </a:r>
          </a:p>
          <a:p>
            <a:pPr marL="742950" lvl="1" indent="-285750">
              <a:buFont typeface="Arial" charset="0"/>
              <a:buChar char="•"/>
            </a:pPr>
            <a:r>
              <a:rPr lang="en-US" sz="1800" dirty="0">
                <a:solidFill>
                  <a:schemeClr val="bg1"/>
                </a:solidFill>
                <a:latin typeface="MetricHPE" charset="0"/>
                <a:ea typeface="MetricHPE" charset="0"/>
                <a:cs typeface="MetricHPE" charset="0"/>
              </a:rPr>
              <a:t>multiple individual dates</a:t>
            </a:r>
          </a:p>
        </p:txBody>
      </p:sp>
      <p:sp>
        <p:nvSpPr>
          <p:cNvPr id="8" name="Picture Placeholder 2"/>
          <p:cNvSpPr txBox="1">
            <a:spLocks/>
          </p:cNvSpPr>
          <p:nvPr/>
        </p:nvSpPr>
        <p:spPr bwMode="ltGray">
          <a:xfrm>
            <a:off x="4533900" y="1676400"/>
            <a:ext cx="3429000" cy="2667000"/>
          </a:xfrm>
          <a:prstGeom prst="rect">
            <a:avLst/>
          </a:prstGeom>
        </p:spPr>
        <p:txBody>
          <a:bodyPr lIns="0" tIns="457200">
            <a:normAutofit/>
          </a:bodyPr>
          <a:lstStyle>
            <a:lvl1pPr marL="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9pPr>
          </a:lstStyle>
          <a:p>
            <a:endParaRPr lang="en-US" dirty="0"/>
          </a:p>
        </p:txBody>
      </p:sp>
      <p:sp>
        <p:nvSpPr>
          <p:cNvPr id="9" name="Text Placeholder 3"/>
          <p:cNvSpPr txBox="1">
            <a:spLocks/>
          </p:cNvSpPr>
          <p:nvPr/>
        </p:nvSpPr>
        <p:spPr bwMode="ltGray">
          <a:xfrm>
            <a:off x="3462119" y="3845898"/>
            <a:ext cx="2419676" cy="20215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charset="0"/>
              <a:buChar char="•"/>
            </a:pPr>
            <a:r>
              <a:rPr lang="en-US" dirty="0">
                <a:latin typeface="MetricHPE" panose="020B0503030202060203" pitchFamily="34" charset="0"/>
              </a:rPr>
              <a:t>A</a:t>
            </a:r>
            <a:r>
              <a:rPr lang="en-US" dirty="0" smtClean="0">
                <a:latin typeface="MetricHPE" panose="020B0503030202060203" pitchFamily="34" charset="0"/>
              </a:rPr>
              <a:t> </a:t>
            </a:r>
            <a:r>
              <a:rPr lang="en-US" dirty="0">
                <a:latin typeface="MetricHPE" panose="020B0503030202060203" pitchFamily="34" charset="0"/>
              </a:rPr>
              <a:t>graphical </a:t>
            </a:r>
            <a:r>
              <a:rPr lang="en-US" dirty="0" smtClean="0">
                <a:latin typeface="MetricHPE" panose="020B0503030202060203" pitchFamily="34" charset="0"/>
              </a:rPr>
              <a:t>chart</a:t>
            </a:r>
          </a:p>
          <a:p>
            <a:pPr marL="742950" lvl="1" indent="-285750">
              <a:buFont typeface="Arial" charset="0"/>
              <a:buChar char="•"/>
            </a:pPr>
            <a:r>
              <a:rPr lang="en-US" sz="1800" dirty="0" smtClean="0">
                <a:solidFill>
                  <a:schemeClr val="bg1"/>
                </a:solidFill>
                <a:latin typeface="MetricHPE" panose="020B0503030202060203" pitchFamily="34" charset="0"/>
              </a:rPr>
              <a:t>Bar, Line, Area</a:t>
            </a:r>
            <a:endParaRPr lang="en-US" dirty="0" smtClean="0">
              <a:latin typeface="MetricHPE" panose="020B0503030202060203" pitchFamily="34" charset="0"/>
            </a:endParaRPr>
          </a:p>
          <a:p>
            <a:pPr marL="285750" indent="-285750">
              <a:buFont typeface="Arial" charset="0"/>
              <a:buChar char="•"/>
            </a:pPr>
            <a:r>
              <a:rPr lang="en-US" dirty="0">
                <a:latin typeface="MetricHPE" panose="020B0503030202060203" pitchFamily="34" charset="0"/>
              </a:rPr>
              <a:t>A</a:t>
            </a:r>
            <a:r>
              <a:rPr lang="en-US" dirty="0" smtClean="0">
                <a:latin typeface="MetricHPE" panose="020B0503030202060203" pitchFamily="34" charset="0"/>
              </a:rPr>
              <a:t> </a:t>
            </a:r>
            <a:r>
              <a:rPr lang="en-US" dirty="0">
                <a:latin typeface="MetricHPE" panose="020B0503030202060203" pitchFamily="34" charset="0"/>
              </a:rPr>
              <a:t>function to help calculate values for bounds and </a:t>
            </a:r>
            <a:r>
              <a:rPr lang="en-US" dirty="0" smtClean="0">
                <a:latin typeface="MetricHPE" panose="020B0503030202060203" pitchFamily="34" charset="0"/>
              </a:rPr>
              <a:t>axis</a:t>
            </a:r>
          </a:p>
        </p:txBody>
      </p:sp>
      <p:sp>
        <p:nvSpPr>
          <p:cNvPr id="11" name="Text Placeholder 3"/>
          <p:cNvSpPr txBox="1">
            <a:spLocks/>
          </p:cNvSpPr>
          <p:nvPr/>
        </p:nvSpPr>
        <p:spPr bwMode="ltGray">
          <a:xfrm>
            <a:off x="6260237" y="3845898"/>
            <a:ext cx="2618923" cy="20215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latin typeface="MetricHPE" panose="020B0503030202060203" pitchFamily="34" charset="0"/>
              </a:rPr>
              <a:t>A </a:t>
            </a:r>
            <a:r>
              <a:rPr lang="en-US" dirty="0">
                <a:latin typeface="MetricHPE" panose="020B0503030202060203" pitchFamily="34" charset="0"/>
              </a:rPr>
              <a:t>graphical </a:t>
            </a:r>
            <a:r>
              <a:rPr lang="en-US" dirty="0" smtClean="0">
                <a:latin typeface="MetricHPE" panose="020B0503030202060203" pitchFamily="34" charset="0"/>
              </a:rPr>
              <a:t>meter</a:t>
            </a:r>
          </a:p>
          <a:p>
            <a:pPr marL="742950" lvl="1" indent="-285750">
              <a:buFont typeface="Arial" charset="0"/>
              <a:buChar char="•"/>
            </a:pPr>
            <a:r>
              <a:rPr lang="en-US" sz="1800" dirty="0">
                <a:solidFill>
                  <a:schemeClr val="bg1"/>
                </a:solidFill>
                <a:latin typeface="MetricHPE" panose="020B0503030202060203" pitchFamily="34" charset="0"/>
              </a:rPr>
              <a:t>	Bar, Circle</a:t>
            </a:r>
          </a:p>
        </p:txBody>
      </p:sp>
      <p:sp>
        <p:nvSpPr>
          <p:cNvPr id="18" name="Text Placeholder 3"/>
          <p:cNvSpPr txBox="1">
            <a:spLocks/>
          </p:cNvSpPr>
          <p:nvPr/>
        </p:nvSpPr>
        <p:spPr bwMode="ltGray">
          <a:xfrm>
            <a:off x="9134521" y="3844441"/>
            <a:ext cx="2618923" cy="2022959"/>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MetricHPE" panose="020B0503030202060203" pitchFamily="34" charset="0"/>
              </a:rPr>
              <a:t>A</a:t>
            </a:r>
            <a:r>
              <a:rPr lang="en-US" dirty="0" smtClean="0">
                <a:latin typeface="MetricHPE" panose="020B0503030202060203" pitchFamily="34" charset="0"/>
              </a:rPr>
              <a:t> </a:t>
            </a:r>
            <a:r>
              <a:rPr lang="en-US" dirty="0">
                <a:latin typeface="MetricHPE" panose="020B0503030202060203" pitchFamily="34" charset="0"/>
              </a:rPr>
              <a:t>map of the world, or a continent</a:t>
            </a:r>
          </a:p>
        </p:txBody>
      </p:sp>
      <p:pic>
        <p:nvPicPr>
          <p:cNvPr id="20" name="Picture 19"/>
          <p:cNvPicPr>
            <a:picLocks noChangeAspect="1"/>
          </p:cNvPicPr>
          <p:nvPr/>
        </p:nvPicPr>
        <p:blipFill>
          <a:blip r:embed="rId3"/>
          <a:stretch>
            <a:fillRect/>
          </a:stretch>
        </p:blipFill>
        <p:spPr>
          <a:xfrm>
            <a:off x="6213144" y="1976928"/>
            <a:ext cx="2419350" cy="1304925"/>
          </a:xfrm>
          <a:prstGeom prst="rect">
            <a:avLst/>
          </a:prstGeom>
        </p:spPr>
      </p:pic>
      <p:pic>
        <p:nvPicPr>
          <p:cNvPr id="21" name="Picture 20"/>
          <p:cNvPicPr>
            <a:picLocks noChangeAspect="1"/>
          </p:cNvPicPr>
          <p:nvPr/>
        </p:nvPicPr>
        <p:blipFill>
          <a:blip r:embed="rId4"/>
          <a:stretch>
            <a:fillRect/>
          </a:stretch>
        </p:blipFill>
        <p:spPr>
          <a:xfrm>
            <a:off x="9025022" y="1967403"/>
            <a:ext cx="2400300" cy="1314450"/>
          </a:xfrm>
          <a:prstGeom prst="rect">
            <a:avLst/>
          </a:prstGeom>
        </p:spPr>
      </p:pic>
      <p:pic>
        <p:nvPicPr>
          <p:cNvPr id="22" name="Picture 21"/>
          <p:cNvPicPr>
            <a:picLocks noChangeAspect="1"/>
          </p:cNvPicPr>
          <p:nvPr/>
        </p:nvPicPr>
        <p:blipFill>
          <a:blip r:embed="rId5"/>
          <a:stretch>
            <a:fillRect/>
          </a:stretch>
        </p:blipFill>
        <p:spPr>
          <a:xfrm>
            <a:off x="3439366" y="2036520"/>
            <a:ext cx="2381250" cy="129540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018" y="1967403"/>
            <a:ext cx="2493861" cy="1364517"/>
          </a:xfrm>
          <a:prstGeom prst="rect">
            <a:avLst/>
          </a:prstGeom>
        </p:spPr>
      </p:pic>
    </p:spTree>
    <p:extLst>
      <p:ext uri="{BB962C8B-B14F-4D97-AF65-F5344CB8AC3E}">
        <p14:creationId xmlns:p14="http://schemas.microsoft.com/office/powerpoint/2010/main" val="142591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819A2C-184E-3348-B3BC-9B89F360AA1C}"/>
              </a:ext>
            </a:extLst>
          </p:cNvPr>
          <p:cNvSpPr>
            <a:spLocks noGrp="1"/>
          </p:cNvSpPr>
          <p:nvPr>
            <p:ph type="title"/>
          </p:nvPr>
        </p:nvSpPr>
        <p:spPr/>
        <p:txBody>
          <a:bodyPr>
            <a:normAutofit/>
          </a:bodyPr>
          <a:lstStyle/>
          <a:p>
            <a:r>
              <a:rPr lang="en-US" sz="7200" dirty="0" smtClean="0">
                <a:latin typeface="MetricHPE" panose="020B0503030202060203" pitchFamily="34" charset="0"/>
              </a:rPr>
              <a:t>Grommet Storybook</a:t>
            </a:r>
            <a:endParaRPr lang="en-US" sz="7200" dirty="0">
              <a:latin typeface="MetricHPE" panose="020B0503030202060203" pitchFamily="34" charset="0"/>
            </a:endParaRPr>
          </a:p>
        </p:txBody>
      </p:sp>
      <p:sp>
        <p:nvSpPr>
          <p:cNvPr id="3" name="Subtitle 2">
            <a:extLst>
              <a:ext uri="{FF2B5EF4-FFF2-40B4-BE49-F238E27FC236}">
                <a16:creationId xmlns="" xmlns:a16="http://schemas.microsoft.com/office/drawing/2014/main" id="{5D604090-B74F-B94F-B637-B94CB9E72F13}"/>
              </a:ext>
            </a:extLst>
          </p:cNvPr>
          <p:cNvSpPr>
            <a:spLocks noGrp="1"/>
          </p:cNvSpPr>
          <p:nvPr>
            <p:ph type="subTitle" idx="1"/>
          </p:nvPr>
        </p:nvSpPr>
        <p:spPr/>
        <p:txBody>
          <a:bodyPr/>
          <a:lstStyle/>
          <a:p>
            <a:r>
              <a:rPr lang="en-US" dirty="0">
                <a:latin typeface="MetricHPE" panose="020B0503030202060203" pitchFamily="34" charset="0"/>
              </a:rPr>
              <a:t>storybook.grommet.io</a:t>
            </a:r>
          </a:p>
        </p:txBody>
      </p:sp>
    </p:spTree>
    <p:extLst>
      <p:ext uri="{BB962C8B-B14F-4D97-AF65-F5344CB8AC3E}">
        <p14:creationId xmlns:p14="http://schemas.microsoft.com/office/powerpoint/2010/main" val="327804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E9299322-FF6D-2B42-8902-89548FD9A3DC}"/>
              </a:ext>
            </a:extLst>
          </p:cNvPr>
          <p:cNvSpPr>
            <a:spLocks noGrp="1"/>
          </p:cNvSpPr>
          <p:nvPr>
            <p:ph type="sldNum" sz="quarter" idx="4"/>
          </p:nvPr>
        </p:nvSpPr>
        <p:spPr/>
        <p:txBody>
          <a:bodyPr/>
          <a:lstStyle/>
          <a:p>
            <a:fld id="{026767C7-A825-6147-AE0D-F20ED1FEEE5D}" type="slidenum">
              <a:rPr lang="en-US" smtClean="0"/>
              <a:pPr/>
              <a:t>12</a:t>
            </a:fld>
            <a:endParaRPr lang="en-US" dirty="0"/>
          </a:p>
        </p:txBody>
      </p:sp>
      <p:pic>
        <p:nvPicPr>
          <p:cNvPr id="7" name="Picture 6"/>
          <p:cNvPicPr>
            <a:picLocks noChangeAspect="1"/>
          </p:cNvPicPr>
          <p:nvPr/>
        </p:nvPicPr>
        <p:blipFill>
          <a:blip r:embed="rId3"/>
          <a:stretch>
            <a:fillRect/>
          </a:stretch>
        </p:blipFill>
        <p:spPr>
          <a:xfrm>
            <a:off x="544985" y="0"/>
            <a:ext cx="11102030" cy="5867400"/>
          </a:xfrm>
          <a:prstGeom prst="rect">
            <a:avLst/>
          </a:prstGeom>
        </p:spPr>
      </p:pic>
    </p:spTree>
    <p:extLst>
      <p:ext uri="{BB962C8B-B14F-4D97-AF65-F5344CB8AC3E}">
        <p14:creationId xmlns:p14="http://schemas.microsoft.com/office/powerpoint/2010/main" val="352043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819A2C-184E-3348-B3BC-9B89F360AA1C}"/>
              </a:ext>
            </a:extLst>
          </p:cNvPr>
          <p:cNvSpPr>
            <a:spLocks noGrp="1"/>
          </p:cNvSpPr>
          <p:nvPr>
            <p:ph type="title"/>
          </p:nvPr>
        </p:nvSpPr>
        <p:spPr/>
        <p:txBody>
          <a:bodyPr>
            <a:normAutofit/>
          </a:bodyPr>
          <a:lstStyle/>
          <a:p>
            <a:r>
              <a:rPr lang="en-US" sz="7200" dirty="0" smtClean="0">
                <a:latin typeface="MetricHPE" panose="020B0503030202060203" pitchFamily="34" charset="0"/>
              </a:rPr>
              <a:t>Grommet Code Sandbox</a:t>
            </a:r>
            <a:endParaRPr lang="en-US" sz="7200" dirty="0">
              <a:latin typeface="MetricHPE" panose="020B0503030202060203" pitchFamily="34" charset="0"/>
            </a:endParaRPr>
          </a:p>
        </p:txBody>
      </p:sp>
      <p:sp>
        <p:nvSpPr>
          <p:cNvPr id="3" name="Subtitle 2">
            <a:extLst>
              <a:ext uri="{FF2B5EF4-FFF2-40B4-BE49-F238E27FC236}">
                <a16:creationId xmlns="" xmlns:a16="http://schemas.microsoft.com/office/drawing/2014/main" id="{5D604090-B74F-B94F-B637-B94CB9E72F13}"/>
              </a:ext>
            </a:extLst>
          </p:cNvPr>
          <p:cNvSpPr>
            <a:spLocks noGrp="1"/>
          </p:cNvSpPr>
          <p:nvPr>
            <p:ph type="subTitle" idx="1"/>
          </p:nvPr>
        </p:nvSpPr>
        <p:spPr/>
        <p:txBody>
          <a:bodyPr/>
          <a:lstStyle/>
          <a:p>
            <a:r>
              <a:rPr lang="en-US" dirty="0" smtClean="0">
                <a:latin typeface="MetricHPE" panose="020B0503030202060203" pitchFamily="34" charset="0"/>
              </a:rPr>
              <a:t>codesandbox.io/u/</a:t>
            </a:r>
            <a:r>
              <a:rPr lang="en-US" dirty="0" err="1" smtClean="0">
                <a:latin typeface="MetricHPE" panose="020B0503030202060203" pitchFamily="34" charset="0"/>
              </a:rPr>
              <a:t>grommetux</a:t>
            </a:r>
            <a:r>
              <a:rPr lang="en-US" dirty="0" smtClean="0">
                <a:latin typeface="MetricHPE" panose="020B0503030202060203" pitchFamily="34" charset="0"/>
              </a:rPr>
              <a:t>/sandboxes</a:t>
            </a:r>
            <a:endParaRPr lang="en-US" dirty="0">
              <a:latin typeface="MetricHPE" panose="020B0503030202060203" pitchFamily="34" charset="0"/>
            </a:endParaRPr>
          </a:p>
        </p:txBody>
      </p:sp>
    </p:spTree>
    <p:extLst>
      <p:ext uri="{BB962C8B-B14F-4D97-AF65-F5344CB8AC3E}">
        <p14:creationId xmlns:p14="http://schemas.microsoft.com/office/powerpoint/2010/main" val="24839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E9299322-FF6D-2B42-8902-89548FD9A3DC}"/>
              </a:ext>
            </a:extLst>
          </p:cNvPr>
          <p:cNvSpPr>
            <a:spLocks noGrp="1"/>
          </p:cNvSpPr>
          <p:nvPr>
            <p:ph type="sldNum" sz="quarter" idx="4"/>
          </p:nvPr>
        </p:nvSpPr>
        <p:spPr/>
        <p:txBody>
          <a:bodyPr/>
          <a:lstStyle/>
          <a:p>
            <a:fld id="{026767C7-A825-6147-AE0D-F20ED1FEEE5D}" type="slidenum">
              <a:rPr lang="en-US" smtClean="0"/>
              <a:pPr/>
              <a:t>14</a:t>
            </a:fld>
            <a:endParaRPr lang="en-US" dirty="0"/>
          </a:p>
        </p:txBody>
      </p:sp>
      <p:pic>
        <p:nvPicPr>
          <p:cNvPr id="3" name="Picture 2"/>
          <p:cNvPicPr>
            <a:picLocks noChangeAspect="1"/>
          </p:cNvPicPr>
          <p:nvPr/>
        </p:nvPicPr>
        <p:blipFill>
          <a:blip r:embed="rId3"/>
          <a:stretch>
            <a:fillRect/>
          </a:stretch>
        </p:blipFill>
        <p:spPr>
          <a:xfrm>
            <a:off x="5255" y="457200"/>
            <a:ext cx="12192000" cy="5431618"/>
          </a:xfrm>
          <a:prstGeom prst="rect">
            <a:avLst/>
          </a:prstGeom>
        </p:spPr>
      </p:pic>
      <p:sp>
        <p:nvSpPr>
          <p:cNvPr id="5" name="TextBox 4"/>
          <p:cNvSpPr txBox="1"/>
          <p:nvPr/>
        </p:nvSpPr>
        <p:spPr>
          <a:xfrm>
            <a:off x="76200" y="10510"/>
            <a:ext cx="3657600" cy="304800"/>
          </a:xfrm>
          <a:prstGeom prst="rect">
            <a:avLst/>
          </a:prstGeom>
          <a:noFill/>
        </p:spPr>
        <p:txBody>
          <a:bodyPr wrap="none" lIns="0" tIns="0" rIns="0" bIns="0" rtlCol="0">
            <a:noAutofit/>
          </a:bodyPr>
          <a:lstStyle/>
          <a:p>
            <a:pPr>
              <a:lnSpc>
                <a:spcPct val="90000"/>
              </a:lnSpc>
            </a:pPr>
            <a:r>
              <a:rPr lang="en-US" sz="2800" dirty="0" smtClean="0">
                <a:latin typeface="MetricHPE" panose="020B0503030202060203" pitchFamily="34" charset="0"/>
              </a:rPr>
              <a:t>Grommet Code Sandbox</a:t>
            </a:r>
            <a:endParaRPr lang="en-US" sz="2800" dirty="0">
              <a:latin typeface="MetricHPE" panose="020B0503030202060203" pitchFamily="34" charset="0"/>
            </a:endParaRPr>
          </a:p>
        </p:txBody>
      </p:sp>
    </p:spTree>
    <p:extLst>
      <p:ext uri="{BB962C8B-B14F-4D97-AF65-F5344CB8AC3E}">
        <p14:creationId xmlns:p14="http://schemas.microsoft.com/office/powerpoint/2010/main" val="423496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94C2E7-A1A8-EE43-83CA-3F51665E057E}"/>
              </a:ext>
            </a:extLst>
          </p:cNvPr>
          <p:cNvSpPr>
            <a:spLocks noGrp="1"/>
          </p:cNvSpPr>
          <p:nvPr>
            <p:ph type="title"/>
          </p:nvPr>
        </p:nvSpPr>
        <p:spPr>
          <a:xfrm>
            <a:off x="728052" y="647701"/>
            <a:ext cx="10862483" cy="1638300"/>
          </a:xfrm>
        </p:spPr>
        <p:txBody>
          <a:bodyPr/>
          <a:lstStyle/>
          <a:p>
            <a:r>
              <a:rPr lang="en-US" sz="7200" dirty="0" smtClean="0">
                <a:latin typeface="MetricHPE" charset="0"/>
                <a:ea typeface="MetricHPE" charset="0"/>
                <a:cs typeface="MetricHPE" charset="0"/>
              </a:rPr>
              <a:t>Who’s using Grommet?</a:t>
            </a:r>
            <a:endParaRPr lang="en-US" sz="7200" dirty="0">
              <a:latin typeface="MetricHPE" charset="0"/>
              <a:ea typeface="MetricHPE" charset="0"/>
              <a:cs typeface="MetricHPE" charset="0"/>
            </a:endParaRPr>
          </a:p>
        </p:txBody>
      </p:sp>
      <p:sp>
        <p:nvSpPr>
          <p:cNvPr id="4" name="Slide Number Placeholder 3">
            <a:extLst>
              <a:ext uri="{FF2B5EF4-FFF2-40B4-BE49-F238E27FC236}">
                <a16:creationId xmlns="" xmlns:a16="http://schemas.microsoft.com/office/drawing/2014/main" id="{349EEC27-1926-344B-8CB5-B1359A183A42}"/>
              </a:ext>
            </a:extLst>
          </p:cNvPr>
          <p:cNvSpPr>
            <a:spLocks noGrp="1"/>
          </p:cNvSpPr>
          <p:nvPr>
            <p:ph type="sldNum" sz="quarter" idx="4"/>
          </p:nvPr>
        </p:nvSpPr>
        <p:spPr/>
        <p:txBody>
          <a:bodyPr/>
          <a:lstStyle/>
          <a:p>
            <a:fld id="{026767C7-A825-6147-AE0D-F20ED1FEEE5D}" type="slidenum">
              <a:rPr lang="en-US" smtClean="0">
                <a:solidFill>
                  <a:prstClr val="white"/>
                </a:solidFill>
              </a:rPr>
              <a:pPr/>
              <a:t>15</a:t>
            </a:fld>
            <a:endParaRPr lang="en-US" dirty="0">
              <a:solidFill>
                <a:prstClr val="white"/>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743200"/>
            <a:ext cx="10058400" cy="2094792"/>
          </a:xfrm>
          <a:prstGeom prst="rect">
            <a:avLst/>
          </a:prstGeom>
        </p:spPr>
      </p:pic>
    </p:spTree>
    <p:extLst>
      <p:ext uri="{BB962C8B-B14F-4D97-AF65-F5344CB8AC3E}">
        <p14:creationId xmlns:p14="http://schemas.microsoft.com/office/powerpoint/2010/main" val="39810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7200" dirty="0" smtClean="0">
                <a:latin typeface="MetricHPE" panose="020B0503030202060203" pitchFamily="34" charset="0"/>
              </a:rPr>
              <a:t>HPEDEV</a:t>
            </a:r>
            <a:endParaRPr lang="en-US" sz="7200" dirty="0">
              <a:latin typeface="MetricHPE" panose="020B0503030202060203" pitchFamily="34" charset="0"/>
            </a:endParaRPr>
          </a:p>
        </p:txBody>
      </p:sp>
      <p:sp>
        <p:nvSpPr>
          <p:cNvPr id="7" name="Text Placeholder 6"/>
          <p:cNvSpPr>
            <a:spLocks noGrp="1"/>
          </p:cNvSpPr>
          <p:nvPr>
            <p:ph type="body" sz="quarter" idx="14"/>
          </p:nvPr>
        </p:nvSpPr>
        <p:spPr>
          <a:xfrm>
            <a:off x="606969" y="1828800"/>
            <a:ext cx="10059987" cy="685800"/>
          </a:xfrm>
        </p:spPr>
        <p:txBody>
          <a:bodyPr/>
          <a:lstStyle/>
          <a:p>
            <a:r>
              <a:rPr lang="en-US" dirty="0" smtClean="0">
                <a:latin typeface="MetricHPE" panose="020B0503030202060203" pitchFamily="34" charset="0"/>
              </a:rPr>
              <a:t>HPE Developer Community Portal</a:t>
            </a:r>
            <a:endParaRPr lang="en-US" dirty="0">
              <a:latin typeface="MetricHPE" panose="020B0503030202060203" pitchFamily="34" charset="0"/>
            </a:endParaRPr>
          </a:p>
        </p:txBody>
      </p:sp>
    </p:spTree>
    <p:extLst>
      <p:ext uri="{BB962C8B-B14F-4D97-AF65-F5344CB8AC3E}">
        <p14:creationId xmlns:p14="http://schemas.microsoft.com/office/powerpoint/2010/main" val="17951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E9299322-FF6D-2B42-8902-89548FD9A3DC}"/>
              </a:ext>
            </a:extLst>
          </p:cNvPr>
          <p:cNvSpPr>
            <a:spLocks noGrp="1"/>
          </p:cNvSpPr>
          <p:nvPr>
            <p:ph type="sldNum" sz="quarter" idx="4"/>
          </p:nvPr>
        </p:nvSpPr>
        <p:spPr/>
        <p:txBody>
          <a:bodyPr/>
          <a:lstStyle/>
          <a:p>
            <a:fld id="{026767C7-A825-6147-AE0D-F20ED1FEEE5D}" type="slidenum">
              <a:rPr lang="en-US" smtClean="0"/>
              <a:pPr/>
              <a:t>17</a:t>
            </a:fld>
            <a:endParaRPr lang="en-US" dirty="0"/>
          </a:p>
        </p:txBody>
      </p:sp>
      <p:pic>
        <p:nvPicPr>
          <p:cNvPr id="2" name="Picture 1"/>
          <p:cNvPicPr>
            <a:picLocks noChangeAspect="1"/>
          </p:cNvPicPr>
          <p:nvPr/>
        </p:nvPicPr>
        <p:blipFill>
          <a:blip r:embed="rId3"/>
          <a:stretch>
            <a:fillRect/>
          </a:stretch>
        </p:blipFill>
        <p:spPr>
          <a:xfrm>
            <a:off x="26276" y="228600"/>
            <a:ext cx="12165724" cy="5467811"/>
          </a:xfrm>
          <a:prstGeom prst="rect">
            <a:avLst/>
          </a:prstGeom>
        </p:spPr>
      </p:pic>
    </p:spTree>
    <p:extLst>
      <p:ext uri="{BB962C8B-B14F-4D97-AF65-F5344CB8AC3E}">
        <p14:creationId xmlns:p14="http://schemas.microsoft.com/office/powerpoint/2010/main" val="192561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3A839C-E722-1F4D-BB99-95B8E79D9B16}"/>
              </a:ext>
            </a:extLst>
          </p:cNvPr>
          <p:cNvSpPr>
            <a:spLocks noGrp="1"/>
          </p:cNvSpPr>
          <p:nvPr>
            <p:ph type="title"/>
          </p:nvPr>
        </p:nvSpPr>
        <p:spPr/>
        <p:txBody>
          <a:bodyPr/>
          <a:lstStyle/>
          <a:p>
            <a:r>
              <a:rPr lang="en-US" sz="7200" dirty="0" smtClean="0">
                <a:latin typeface="MetricHPE" charset="0"/>
                <a:ea typeface="MetricHPE" charset="0"/>
                <a:cs typeface="MetricHPE" charset="0"/>
              </a:rPr>
              <a:t>Community</a:t>
            </a:r>
            <a:endParaRPr lang="en-US" sz="7200" dirty="0">
              <a:latin typeface="MetricHPE" charset="0"/>
              <a:ea typeface="MetricHPE" charset="0"/>
              <a:cs typeface="MetricHPE" charset="0"/>
            </a:endParaRPr>
          </a:p>
        </p:txBody>
      </p:sp>
      <p:sp>
        <p:nvSpPr>
          <p:cNvPr id="3" name="Text Placeholder 2">
            <a:extLst>
              <a:ext uri="{FF2B5EF4-FFF2-40B4-BE49-F238E27FC236}">
                <a16:creationId xmlns="" xmlns:a16="http://schemas.microsoft.com/office/drawing/2014/main" id="{689C9BCB-4A8D-4B45-82DA-0317DE93A964}"/>
              </a:ext>
            </a:extLst>
          </p:cNvPr>
          <p:cNvSpPr>
            <a:spLocks noGrp="1"/>
          </p:cNvSpPr>
          <p:nvPr>
            <p:ph type="body" idx="1"/>
          </p:nvPr>
        </p:nvSpPr>
        <p:spPr>
          <a:xfrm>
            <a:off x="614855" y="1828800"/>
            <a:ext cx="9900745" cy="4038600"/>
          </a:xfrm>
        </p:spPr>
        <p:txBody>
          <a:bodyPr/>
          <a:lstStyle/>
          <a:p>
            <a:pPr marL="285750" indent="-285750">
              <a:buFont typeface="Arial" charset="0"/>
              <a:buChar char="•"/>
            </a:pPr>
            <a:r>
              <a:rPr lang="en-US" sz="3200" dirty="0" smtClean="0">
                <a:latin typeface="MetricHPE" charset="0"/>
                <a:ea typeface="MetricHPE" charset="0"/>
                <a:cs typeface="MetricHPE" charset="0"/>
              </a:rPr>
              <a:t>Growing since </a:t>
            </a:r>
            <a:r>
              <a:rPr lang="en-US" sz="3200" b="1" dirty="0" smtClean="0">
                <a:latin typeface="MetricHPE" charset="0"/>
                <a:ea typeface="MetricHPE" charset="0"/>
                <a:cs typeface="MetricHPE" charset="0"/>
              </a:rPr>
              <a:t>Discover 2015</a:t>
            </a:r>
          </a:p>
          <a:p>
            <a:pPr marL="285750" indent="-285750">
              <a:buFont typeface="Arial" charset="0"/>
              <a:buChar char="•"/>
            </a:pPr>
            <a:r>
              <a:rPr lang="en-US" sz="3200" dirty="0" smtClean="0">
                <a:latin typeface="MetricHPE" charset="0"/>
                <a:ea typeface="MetricHPE" charset="0"/>
                <a:cs typeface="MetricHPE" charset="0"/>
              </a:rPr>
              <a:t>Vibrant Slack community with over </a:t>
            </a:r>
            <a:r>
              <a:rPr lang="en-US" sz="3200" b="1" dirty="0" smtClean="0">
                <a:latin typeface="MetricHPE" charset="0"/>
                <a:ea typeface="MetricHPE" charset="0"/>
                <a:cs typeface="MetricHPE" charset="0"/>
              </a:rPr>
              <a:t>2,400 members</a:t>
            </a:r>
          </a:p>
          <a:p>
            <a:pPr marL="285750" indent="-285750">
              <a:buFont typeface="Arial" charset="0"/>
              <a:buChar char="•"/>
            </a:pPr>
            <a:r>
              <a:rPr lang="en-US" sz="3200" dirty="0" smtClean="0">
                <a:latin typeface="MetricHPE" charset="0"/>
                <a:ea typeface="MetricHPE" charset="0"/>
                <a:cs typeface="MetricHPE" charset="0"/>
              </a:rPr>
              <a:t>Grommet organization has </a:t>
            </a:r>
            <a:r>
              <a:rPr lang="en-US" sz="3200" b="1" dirty="0" smtClean="0">
                <a:latin typeface="MetricHPE" charset="0"/>
                <a:ea typeface="MetricHPE" charset="0"/>
                <a:cs typeface="MetricHPE" charset="0"/>
              </a:rPr>
              <a:t>80+ supporting libraries</a:t>
            </a:r>
          </a:p>
          <a:p>
            <a:pPr marL="285750" indent="-285750">
              <a:buFont typeface="Arial" charset="0"/>
              <a:buChar char="•"/>
            </a:pPr>
            <a:r>
              <a:rPr lang="en-US" sz="3200" dirty="0" smtClean="0">
                <a:latin typeface="MetricHPE" charset="0"/>
                <a:ea typeface="MetricHPE" charset="0"/>
                <a:cs typeface="MetricHPE" charset="0"/>
              </a:rPr>
              <a:t>In 2017 Grommet received </a:t>
            </a:r>
            <a:r>
              <a:rPr lang="en-US" sz="3200" b="1" dirty="0" smtClean="0">
                <a:latin typeface="MetricHPE" charset="0"/>
                <a:ea typeface="MetricHPE" charset="0"/>
                <a:cs typeface="MetricHPE" charset="0"/>
              </a:rPr>
              <a:t>140k downloads</a:t>
            </a:r>
          </a:p>
          <a:p>
            <a:pPr marL="285750" indent="-285750">
              <a:buFont typeface="Arial" charset="0"/>
              <a:buChar char="•"/>
            </a:pPr>
            <a:r>
              <a:rPr lang="en-US" sz="3200" b="1" dirty="0" smtClean="0">
                <a:latin typeface="MetricHPE" charset="0"/>
                <a:ea typeface="MetricHPE" charset="0"/>
                <a:cs typeface="MetricHPE" charset="0"/>
              </a:rPr>
              <a:t>300k downloads </a:t>
            </a:r>
            <a:r>
              <a:rPr lang="en-US" sz="3200" dirty="0" smtClean="0">
                <a:latin typeface="MetricHPE" charset="0"/>
                <a:ea typeface="MetricHPE" charset="0"/>
                <a:cs typeface="MetricHPE" charset="0"/>
              </a:rPr>
              <a:t>in 2018 (Grommet and Grommet icons)</a:t>
            </a:r>
          </a:p>
          <a:p>
            <a:pPr marL="285750" indent="-285750">
              <a:buFont typeface="Arial" charset="0"/>
              <a:buChar char="•"/>
            </a:pPr>
            <a:r>
              <a:rPr lang="en-US" sz="3200" b="1" dirty="0" smtClean="0">
                <a:latin typeface="MetricHPE" charset="0"/>
                <a:ea typeface="MetricHPE" charset="0"/>
                <a:cs typeface="MetricHPE" charset="0"/>
              </a:rPr>
              <a:t>600k </a:t>
            </a:r>
            <a:r>
              <a:rPr lang="en-US" sz="3200" b="1" dirty="0">
                <a:latin typeface="MetricHPE" charset="0"/>
                <a:ea typeface="MetricHPE" charset="0"/>
                <a:cs typeface="MetricHPE" charset="0"/>
              </a:rPr>
              <a:t>downloads </a:t>
            </a:r>
            <a:r>
              <a:rPr lang="en-US" sz="3200" dirty="0">
                <a:latin typeface="MetricHPE" charset="0"/>
                <a:ea typeface="MetricHPE" charset="0"/>
                <a:cs typeface="MetricHPE" charset="0"/>
              </a:rPr>
              <a:t>in </a:t>
            </a:r>
            <a:r>
              <a:rPr lang="en-US" sz="3200" dirty="0" smtClean="0">
                <a:latin typeface="MetricHPE" charset="0"/>
                <a:ea typeface="MetricHPE" charset="0"/>
                <a:cs typeface="MetricHPE" charset="0"/>
              </a:rPr>
              <a:t>2019 </a:t>
            </a:r>
            <a:r>
              <a:rPr lang="en-US" sz="3200" dirty="0">
                <a:latin typeface="MetricHPE" charset="0"/>
                <a:ea typeface="MetricHPE" charset="0"/>
                <a:cs typeface="MetricHPE" charset="0"/>
              </a:rPr>
              <a:t>(Grommet and Grommet icons</a:t>
            </a:r>
            <a:r>
              <a:rPr lang="en-US" sz="3200" dirty="0" smtClean="0">
                <a:latin typeface="MetricHPE" charset="0"/>
                <a:ea typeface="MetricHPE" charset="0"/>
                <a:cs typeface="MetricHPE" charset="0"/>
              </a:rPr>
              <a:t>)</a:t>
            </a:r>
          </a:p>
          <a:p>
            <a:pPr marL="285750" indent="-285750">
              <a:buFont typeface="Arial" charset="0"/>
              <a:buChar char="•"/>
            </a:pPr>
            <a:r>
              <a:rPr lang="en-US" sz="3200" dirty="0" smtClean="0">
                <a:latin typeface="MetricHPE" charset="0"/>
                <a:ea typeface="MetricHPE" charset="0"/>
                <a:cs typeface="MetricHPE" charset="0"/>
              </a:rPr>
              <a:t>Over </a:t>
            </a:r>
            <a:r>
              <a:rPr lang="en-US" sz="3200" b="1" dirty="0" smtClean="0">
                <a:latin typeface="MetricHPE" charset="0"/>
                <a:ea typeface="MetricHPE" charset="0"/>
                <a:cs typeface="MetricHPE" charset="0"/>
              </a:rPr>
              <a:t>5,500 Github stars</a:t>
            </a:r>
          </a:p>
          <a:p>
            <a:pPr marL="285750" indent="-285750">
              <a:buFont typeface="Arial" charset="0"/>
              <a:buChar char="•"/>
            </a:pPr>
            <a:r>
              <a:rPr lang="en-US" sz="3200" dirty="0" smtClean="0">
                <a:latin typeface="MetricHPE" charset="0"/>
                <a:ea typeface="MetricHPE" charset="0"/>
                <a:cs typeface="MetricHPE" charset="0"/>
              </a:rPr>
              <a:t>Commits from over </a:t>
            </a:r>
            <a:r>
              <a:rPr lang="en-US" sz="3200" b="1" dirty="0" smtClean="0">
                <a:latin typeface="MetricHPE" charset="0"/>
                <a:ea typeface="MetricHPE" charset="0"/>
                <a:cs typeface="MetricHPE" charset="0"/>
              </a:rPr>
              <a:t>165 individual contributors</a:t>
            </a:r>
            <a:endParaRPr lang="en-US" sz="3200" b="1" dirty="0">
              <a:latin typeface="MetricHPE" charset="0"/>
              <a:ea typeface="MetricHPE" charset="0"/>
              <a:cs typeface="MetricHPE" charset="0"/>
            </a:endParaRPr>
          </a:p>
        </p:txBody>
      </p:sp>
      <p:sp>
        <p:nvSpPr>
          <p:cNvPr id="4" name="Slide Number Placeholder 3">
            <a:extLst>
              <a:ext uri="{FF2B5EF4-FFF2-40B4-BE49-F238E27FC236}">
                <a16:creationId xmlns="" xmlns:a16="http://schemas.microsoft.com/office/drawing/2014/main" id="{E9299322-FF6D-2B42-8902-89548FD9A3DC}"/>
              </a:ext>
            </a:extLst>
          </p:cNvPr>
          <p:cNvSpPr>
            <a:spLocks noGrp="1"/>
          </p:cNvSpPr>
          <p:nvPr>
            <p:ph type="sldNum" sz="quarter" idx="4"/>
          </p:nvPr>
        </p:nvSpPr>
        <p:spPr/>
        <p:txBody>
          <a:bodyPr/>
          <a:lstStyle/>
          <a:p>
            <a:fld id="{026767C7-A825-6147-AE0D-F20ED1FEEE5D}" type="slidenum">
              <a:rPr lang="en-US" smtClean="0"/>
              <a:pPr/>
              <a:t>18</a:t>
            </a:fld>
            <a:endParaRPr lang="en-US" dirty="0"/>
          </a:p>
        </p:txBody>
      </p:sp>
    </p:spTree>
    <p:extLst>
      <p:ext uri="{BB962C8B-B14F-4D97-AF65-F5344CB8AC3E}">
        <p14:creationId xmlns:p14="http://schemas.microsoft.com/office/powerpoint/2010/main" val="90746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07E4E9-1E2A-014F-A85F-CBD9CEFF8202}"/>
              </a:ext>
            </a:extLst>
          </p:cNvPr>
          <p:cNvSpPr>
            <a:spLocks noGrp="1"/>
          </p:cNvSpPr>
          <p:nvPr>
            <p:ph type="title"/>
          </p:nvPr>
        </p:nvSpPr>
        <p:spPr>
          <a:xfrm>
            <a:off x="728052" y="381000"/>
            <a:ext cx="9456737" cy="1866900"/>
          </a:xfrm>
        </p:spPr>
        <p:txBody>
          <a:bodyPr/>
          <a:lstStyle/>
          <a:p>
            <a:r>
              <a:rPr lang="en-US" sz="7200" dirty="0" smtClean="0">
                <a:latin typeface="MetricHPE" charset="0"/>
                <a:ea typeface="MetricHPE" charset="0"/>
                <a:cs typeface="MetricHPE" charset="0"/>
              </a:rPr>
              <a:t>What’s next?</a:t>
            </a:r>
            <a:endParaRPr lang="en-US" sz="7200" dirty="0">
              <a:latin typeface="MetricHPE" charset="0"/>
              <a:ea typeface="MetricHPE" charset="0"/>
              <a:cs typeface="MetricHPE" charset="0"/>
            </a:endParaRPr>
          </a:p>
        </p:txBody>
      </p:sp>
      <p:sp>
        <p:nvSpPr>
          <p:cNvPr id="4" name="Text Placeholder 2"/>
          <p:cNvSpPr>
            <a:spLocks noGrp="1"/>
          </p:cNvSpPr>
          <p:nvPr>
            <p:ph type="body" sz="quarter" idx="14"/>
          </p:nvPr>
        </p:nvSpPr>
        <p:spPr>
          <a:xfrm>
            <a:off x="86092" y="2209800"/>
            <a:ext cx="4181108" cy="495300"/>
          </a:xfrm>
        </p:spPr>
        <p:txBody>
          <a:bodyPr/>
          <a:lstStyle/>
          <a:p>
            <a:pPr algn="ctr"/>
            <a:r>
              <a:rPr lang="en-US" sz="4400" dirty="0">
                <a:latin typeface="MetricHPE" charset="0"/>
                <a:ea typeface="MetricHPE" charset="0"/>
                <a:cs typeface="MetricHPE" charset="0"/>
              </a:rPr>
              <a:t>Read the docs</a:t>
            </a:r>
          </a:p>
          <a:p>
            <a:pPr algn="ctr"/>
            <a:r>
              <a:rPr lang="en-US" b="1" dirty="0" smtClean="0">
                <a:latin typeface="MetricHPE" charset="0"/>
                <a:ea typeface="MetricHPE" charset="0"/>
                <a:cs typeface="MetricHPE" charset="0"/>
                <a:hlinkClick r:id="rId3"/>
              </a:rPr>
              <a:t>grommet.io</a:t>
            </a:r>
            <a:endParaRPr lang="en-US" b="1" dirty="0" smtClean="0">
              <a:latin typeface="MetricHPE" charset="0"/>
              <a:ea typeface="MetricHPE" charset="0"/>
              <a:cs typeface="MetricHPE" charset="0"/>
            </a:endParaRPr>
          </a:p>
        </p:txBody>
      </p:sp>
      <p:sp>
        <p:nvSpPr>
          <p:cNvPr id="5" name="Text Placeholder 2"/>
          <p:cNvSpPr txBox="1">
            <a:spLocks/>
          </p:cNvSpPr>
          <p:nvPr/>
        </p:nvSpPr>
        <p:spPr>
          <a:xfrm>
            <a:off x="4038600" y="2209800"/>
            <a:ext cx="4181108" cy="4953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Tx/>
              <a:buNone/>
              <a:defRPr sz="2000" kern="1200" baseline="0">
                <a:solidFill>
                  <a:schemeClr val="tx1"/>
                </a:solidFill>
                <a:latin typeface="+mn-lt"/>
                <a:ea typeface="+mn-ea"/>
                <a:cs typeface="+mn-cs"/>
              </a:defRPr>
            </a:lvl1pPr>
            <a:lvl2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2pPr>
            <a:lvl3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3pPr>
            <a:lvl4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4pPr>
            <a:lvl5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5pPr>
            <a:lvl6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6pPr>
            <a:lvl7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7pPr>
            <a:lvl8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8pPr>
            <a:lvl9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9pPr>
          </a:lstStyle>
          <a:p>
            <a:pPr algn="ctr"/>
            <a:r>
              <a:rPr lang="en-US" sz="4400" dirty="0" smtClean="0">
                <a:latin typeface="MetricHPE" charset="0"/>
                <a:ea typeface="MetricHPE" charset="0"/>
                <a:cs typeface="MetricHPE" charset="0"/>
              </a:rPr>
              <a:t>Visit our Github</a:t>
            </a:r>
          </a:p>
          <a:p>
            <a:pPr algn="ctr"/>
            <a:r>
              <a:rPr lang="en-US" b="1" dirty="0" smtClean="0">
                <a:latin typeface="MetricHPE" charset="0"/>
                <a:ea typeface="MetricHPE" charset="0"/>
                <a:cs typeface="MetricHPE" charset="0"/>
                <a:hlinkClick r:id="rId4"/>
              </a:rPr>
              <a:t>github.com/grommet</a:t>
            </a:r>
            <a:endParaRPr lang="en-US" b="1" dirty="0" smtClean="0">
              <a:latin typeface="MetricHPE" charset="0"/>
              <a:ea typeface="MetricHPE" charset="0"/>
              <a:cs typeface="MetricHPE" charset="0"/>
            </a:endParaRPr>
          </a:p>
        </p:txBody>
      </p:sp>
      <p:sp>
        <p:nvSpPr>
          <p:cNvPr id="6" name="Text Placeholder 2"/>
          <p:cNvSpPr txBox="1">
            <a:spLocks/>
          </p:cNvSpPr>
          <p:nvPr/>
        </p:nvSpPr>
        <p:spPr>
          <a:xfrm>
            <a:off x="7980088" y="2209800"/>
            <a:ext cx="4181108" cy="4953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Tx/>
              <a:buNone/>
              <a:defRPr sz="2000" kern="1200" baseline="0">
                <a:solidFill>
                  <a:schemeClr val="tx1"/>
                </a:solidFill>
                <a:latin typeface="+mn-lt"/>
                <a:ea typeface="+mn-ea"/>
                <a:cs typeface="+mn-cs"/>
              </a:defRPr>
            </a:lvl1pPr>
            <a:lvl2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2pPr>
            <a:lvl3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3pPr>
            <a:lvl4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4pPr>
            <a:lvl5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5pPr>
            <a:lvl6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6pPr>
            <a:lvl7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7pPr>
            <a:lvl8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8pPr>
            <a:lvl9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9pPr>
          </a:lstStyle>
          <a:p>
            <a:pPr algn="ctr"/>
            <a:r>
              <a:rPr lang="en-US" sz="4400" dirty="0" smtClean="0">
                <a:latin typeface="MetricHPE" charset="0"/>
                <a:ea typeface="MetricHPE" charset="0"/>
                <a:cs typeface="MetricHPE" charset="0"/>
              </a:rPr>
              <a:t>Join our Slack</a:t>
            </a:r>
          </a:p>
          <a:p>
            <a:pPr algn="ctr"/>
            <a:r>
              <a:rPr lang="en-US" b="1" dirty="0" smtClean="0">
                <a:latin typeface="MetricHPE" charset="0"/>
                <a:ea typeface="MetricHPE" charset="0"/>
                <a:cs typeface="MetricHPE" charset="0"/>
                <a:hlinkClick r:id="rId5"/>
              </a:rPr>
              <a:t>slackin.grommet.io</a:t>
            </a:r>
            <a:endParaRPr lang="en-US" b="1" dirty="0" smtClean="0">
              <a:latin typeface="MetricHPE" charset="0"/>
              <a:ea typeface="MetricHPE" charset="0"/>
              <a:cs typeface="MetricHPE" charset="0"/>
            </a:endParaRPr>
          </a:p>
        </p:txBody>
      </p:sp>
    </p:spTree>
    <p:extLst>
      <p:ext uri="{BB962C8B-B14F-4D97-AF65-F5344CB8AC3E}">
        <p14:creationId xmlns:p14="http://schemas.microsoft.com/office/powerpoint/2010/main" val="277488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152400"/>
            <a:ext cx="9092232" cy="990600"/>
          </a:xfrm>
        </p:spPr>
        <p:txBody>
          <a:bodyPr>
            <a:normAutofit/>
          </a:bodyPr>
          <a:lstStyle/>
          <a:p>
            <a:r>
              <a:rPr lang="en-US" sz="7200" dirty="0" smtClean="0">
                <a:solidFill>
                  <a:schemeClr val="bg1"/>
                </a:solidFill>
                <a:latin typeface="MetricHPE" panose="020B0503030202060203" pitchFamily="34" charset="0"/>
              </a:rPr>
              <a:t>Agenda</a:t>
            </a:r>
            <a:endParaRPr lang="en-US" sz="7200" u="sng" dirty="0">
              <a:solidFill>
                <a:schemeClr val="bg1"/>
              </a:solidFill>
              <a:latin typeface="MetricHPE" panose="020B0503030202060203" pitchFamily="34" charset="0"/>
            </a:endParaRPr>
          </a:p>
        </p:txBody>
      </p:sp>
      <p:sp>
        <p:nvSpPr>
          <p:cNvPr id="6" name="Text Placeholder 5"/>
          <p:cNvSpPr>
            <a:spLocks noGrp="1"/>
          </p:cNvSpPr>
          <p:nvPr>
            <p:ph type="body" idx="1"/>
          </p:nvPr>
        </p:nvSpPr>
        <p:spPr>
          <a:xfrm>
            <a:off x="2514600" y="1447800"/>
            <a:ext cx="8991600" cy="5410200"/>
          </a:xfrm>
        </p:spPr>
        <p:txBody>
          <a:bodyPr/>
          <a:lstStyle/>
          <a:p>
            <a:pPr marL="342900" lvl="0" indent="-228600">
              <a:lnSpc>
                <a:spcPct val="100000"/>
              </a:lnSpc>
              <a:buClr>
                <a:schemeClr val="dk1"/>
              </a:buClr>
              <a:buSzPts val="2800"/>
              <a:buFont typeface="Arial"/>
              <a:buChar char="•"/>
            </a:pPr>
            <a:r>
              <a:rPr lang="en-US" sz="2400" dirty="0">
                <a:latin typeface="MetricHPE" charset="0"/>
                <a:ea typeface="MetricHPE" charset="0"/>
                <a:cs typeface="MetricHPE" charset="0"/>
              </a:rPr>
              <a:t>Grommet</a:t>
            </a:r>
          </a:p>
          <a:p>
            <a:pPr marL="800100" lvl="1" indent="-228600">
              <a:lnSpc>
                <a:spcPct val="100000"/>
              </a:lnSpc>
              <a:spcBef>
                <a:spcPts val="0"/>
              </a:spcBef>
              <a:buSzPts val="2400"/>
              <a:buChar char="•"/>
            </a:pPr>
            <a:r>
              <a:rPr lang="en-US" sz="2400" dirty="0">
                <a:solidFill>
                  <a:schemeClr val="tx1"/>
                </a:solidFill>
                <a:latin typeface="MetricHPE" charset="0"/>
                <a:ea typeface="MetricHPE" charset="0"/>
                <a:cs typeface="MetricHPE" charset="0"/>
              </a:rPr>
              <a:t>Components</a:t>
            </a:r>
          </a:p>
          <a:p>
            <a:pPr marL="800100" lvl="1" indent="-228600">
              <a:lnSpc>
                <a:spcPct val="100000"/>
              </a:lnSpc>
              <a:spcBef>
                <a:spcPts val="0"/>
              </a:spcBef>
              <a:buSzPts val="2400"/>
              <a:buChar char="•"/>
            </a:pPr>
            <a:r>
              <a:rPr lang="en-US" sz="2400" dirty="0">
                <a:solidFill>
                  <a:schemeClr val="tx1"/>
                </a:solidFill>
                <a:latin typeface="MetricHPE" charset="0"/>
                <a:ea typeface="MetricHPE" charset="0"/>
                <a:cs typeface="MetricHPE" charset="0"/>
              </a:rPr>
              <a:t>Storybook &amp; Code sandbox</a:t>
            </a:r>
          </a:p>
          <a:p>
            <a:pPr marL="800100" lvl="1" indent="-228600">
              <a:lnSpc>
                <a:spcPct val="100000"/>
              </a:lnSpc>
              <a:spcBef>
                <a:spcPts val="0"/>
              </a:spcBef>
              <a:buSzPts val="2400"/>
              <a:buChar char="•"/>
            </a:pPr>
            <a:r>
              <a:rPr lang="en-US" sz="2400" dirty="0">
                <a:solidFill>
                  <a:schemeClr val="tx1"/>
                </a:solidFill>
                <a:latin typeface="MetricHPE" charset="0"/>
                <a:ea typeface="MetricHPE" charset="0"/>
                <a:cs typeface="MetricHPE" charset="0"/>
              </a:rPr>
              <a:t>Who’s using Grommet?</a:t>
            </a:r>
          </a:p>
          <a:p>
            <a:pPr marL="342900" lvl="0" indent="-228600">
              <a:lnSpc>
                <a:spcPct val="100000"/>
              </a:lnSpc>
              <a:buClr>
                <a:schemeClr val="dk1"/>
              </a:buClr>
              <a:buSzPts val="2800"/>
              <a:buFont typeface="Arial"/>
              <a:buChar char="•"/>
            </a:pPr>
            <a:r>
              <a:rPr lang="en-US" sz="2400" dirty="0">
                <a:latin typeface="MetricHPE" charset="0"/>
                <a:ea typeface="MetricHPE" charset="0"/>
                <a:cs typeface="MetricHPE" charset="0"/>
              </a:rPr>
              <a:t>Open Service Broker API</a:t>
            </a:r>
          </a:p>
          <a:p>
            <a:pPr marL="800100" lvl="1" indent="-228600">
              <a:lnSpc>
                <a:spcPct val="100000"/>
              </a:lnSpc>
              <a:spcBef>
                <a:spcPts val="0"/>
              </a:spcBef>
              <a:buClr>
                <a:schemeClr val="dk1"/>
              </a:buClr>
              <a:buSzPts val="2800"/>
              <a:buFont typeface="Arial"/>
              <a:buChar char="•"/>
            </a:pPr>
            <a:r>
              <a:rPr lang="en-US" sz="2400" dirty="0" smtClean="0">
                <a:solidFill>
                  <a:schemeClr val="tx1"/>
                </a:solidFill>
                <a:latin typeface="MetricHPE" charset="0"/>
                <a:ea typeface="MetricHPE" charset="0"/>
                <a:cs typeface="MetricHPE" charset="0"/>
              </a:rPr>
              <a:t>Registering a Service Broker</a:t>
            </a:r>
            <a:endParaRPr lang="en-US" sz="2400" dirty="0">
              <a:solidFill>
                <a:schemeClr val="tx1"/>
              </a:solidFill>
              <a:latin typeface="MetricHPE" charset="0"/>
              <a:ea typeface="MetricHPE" charset="0"/>
              <a:cs typeface="MetricHPE" charset="0"/>
            </a:endParaRPr>
          </a:p>
          <a:p>
            <a:pPr marL="800100" lvl="1" indent="-228600">
              <a:lnSpc>
                <a:spcPct val="100000"/>
              </a:lnSpc>
              <a:spcBef>
                <a:spcPts val="0"/>
              </a:spcBef>
              <a:buSzPts val="2400"/>
              <a:buChar char="•"/>
            </a:pPr>
            <a:r>
              <a:rPr lang="en-US" sz="2400" dirty="0" smtClean="0">
                <a:solidFill>
                  <a:schemeClr val="tx1"/>
                </a:solidFill>
                <a:latin typeface="MetricHPE" charset="0"/>
                <a:ea typeface="MetricHPE" charset="0"/>
                <a:cs typeface="MetricHPE" charset="0"/>
              </a:rPr>
              <a:t>Provisioning </a:t>
            </a:r>
            <a:r>
              <a:rPr lang="en-US" sz="2400" dirty="0">
                <a:solidFill>
                  <a:schemeClr val="tx1"/>
                </a:solidFill>
                <a:latin typeface="MetricHPE" charset="0"/>
                <a:ea typeface="MetricHPE" charset="0"/>
                <a:cs typeface="MetricHPE" charset="0"/>
              </a:rPr>
              <a:t>and Binding a </a:t>
            </a:r>
            <a:r>
              <a:rPr lang="en-US" sz="2400" dirty="0" smtClean="0">
                <a:solidFill>
                  <a:schemeClr val="tx1"/>
                </a:solidFill>
                <a:latin typeface="MetricHPE" charset="0"/>
                <a:ea typeface="MetricHPE" charset="0"/>
                <a:cs typeface="MetricHPE" charset="0"/>
              </a:rPr>
              <a:t>Service</a:t>
            </a:r>
            <a:endParaRPr lang="en-US" sz="2400" dirty="0">
              <a:solidFill>
                <a:schemeClr val="tx1"/>
              </a:solidFill>
              <a:latin typeface="MetricHPE" charset="0"/>
              <a:ea typeface="MetricHPE" charset="0"/>
              <a:cs typeface="MetricHPE" charset="0"/>
            </a:endParaRPr>
          </a:p>
          <a:p>
            <a:pPr marL="457200" lvl="0" indent="-228600">
              <a:lnSpc>
                <a:spcPct val="100000"/>
              </a:lnSpc>
              <a:buClr>
                <a:schemeClr val="dk1"/>
              </a:buClr>
              <a:buSzPts val="2800"/>
              <a:buFont typeface="Arial"/>
              <a:buChar char="•"/>
            </a:pPr>
            <a:r>
              <a:rPr lang="en-US" sz="2400" dirty="0">
                <a:latin typeface="MetricHPE" charset="0"/>
                <a:ea typeface="MetricHPE" charset="0"/>
                <a:cs typeface="MetricHPE" charset="0"/>
              </a:rPr>
              <a:t>Kube Service-Catalog Architecture</a:t>
            </a:r>
          </a:p>
          <a:p>
            <a:pPr marL="457200" lvl="0" indent="-228600">
              <a:lnSpc>
                <a:spcPct val="100000"/>
              </a:lnSpc>
              <a:buClr>
                <a:schemeClr val="dk1"/>
              </a:buClr>
              <a:buSzPts val="2800"/>
              <a:buFont typeface="Arial"/>
              <a:buChar char="•"/>
            </a:pPr>
            <a:r>
              <a:rPr lang="en-US" sz="2400" dirty="0">
                <a:latin typeface="MetricHPE" charset="0"/>
                <a:ea typeface="MetricHPE" charset="0"/>
                <a:cs typeface="MetricHPE" charset="0"/>
              </a:rPr>
              <a:t>Kube Service-Catalog Resources</a:t>
            </a:r>
          </a:p>
          <a:p>
            <a:pPr marL="571500" lvl="0" indent="-228600">
              <a:lnSpc>
                <a:spcPct val="100000"/>
              </a:lnSpc>
              <a:buClr>
                <a:schemeClr val="dk1"/>
              </a:buClr>
              <a:buSzPts val="2800"/>
              <a:buFont typeface="Arial"/>
              <a:buChar char="•"/>
            </a:pPr>
            <a:r>
              <a:rPr lang="en-US" sz="2400" dirty="0">
                <a:latin typeface="MetricHPE" charset="0"/>
                <a:ea typeface="MetricHPE" charset="0"/>
                <a:cs typeface="MetricHPE" charset="0"/>
              </a:rPr>
              <a:t>Grommet Broker</a:t>
            </a:r>
          </a:p>
          <a:p>
            <a:pPr marL="1028700" lvl="1" indent="-228600">
              <a:lnSpc>
                <a:spcPct val="100000"/>
              </a:lnSpc>
              <a:spcBef>
                <a:spcPts val="0"/>
              </a:spcBef>
              <a:buClr>
                <a:schemeClr val="dk1"/>
              </a:buClr>
              <a:buSzPts val="2800"/>
              <a:buFont typeface="Arial"/>
              <a:buChar char="•"/>
            </a:pPr>
            <a:r>
              <a:rPr lang="en-US" sz="2400" dirty="0">
                <a:solidFill>
                  <a:schemeClr val="tx1"/>
                </a:solidFill>
                <a:latin typeface="MetricHPE" charset="0"/>
                <a:ea typeface="MetricHPE" charset="0"/>
                <a:cs typeface="MetricHPE" charset="0"/>
              </a:rPr>
              <a:t>Grommet application as a service</a:t>
            </a:r>
          </a:p>
          <a:p>
            <a:pPr marL="1028700" lvl="1" indent="-228600">
              <a:lnSpc>
                <a:spcPct val="100000"/>
              </a:lnSpc>
              <a:spcBef>
                <a:spcPts val="0"/>
              </a:spcBef>
              <a:buClr>
                <a:schemeClr val="dk1"/>
              </a:buClr>
              <a:buSzPts val="2800"/>
              <a:buFont typeface="Arial"/>
              <a:buChar char="•"/>
            </a:pPr>
            <a:r>
              <a:rPr lang="en-US" sz="2400" dirty="0" smtClean="0">
                <a:solidFill>
                  <a:schemeClr val="tx1"/>
                </a:solidFill>
                <a:latin typeface="MetricHPE" charset="0"/>
                <a:ea typeface="MetricHPE" charset="0"/>
                <a:cs typeface="MetricHPE" charset="0"/>
              </a:rPr>
              <a:t>Register Grommet Broker </a:t>
            </a:r>
            <a:r>
              <a:rPr lang="en-US" sz="2400" dirty="0">
                <a:solidFill>
                  <a:schemeClr val="tx1"/>
                </a:solidFill>
                <a:latin typeface="MetricHPE" charset="0"/>
                <a:ea typeface="MetricHPE" charset="0"/>
                <a:cs typeface="MetricHPE" charset="0"/>
              </a:rPr>
              <a:t>in K8 Service Catalog</a:t>
            </a:r>
          </a:p>
          <a:p>
            <a:pPr marL="457200" indent="-228600">
              <a:lnSpc>
                <a:spcPct val="100000"/>
              </a:lnSpc>
              <a:buClr>
                <a:schemeClr val="dk1"/>
              </a:buClr>
              <a:buSzPts val="2800"/>
              <a:buFont typeface="Arial"/>
              <a:buChar char="•"/>
            </a:pPr>
            <a:r>
              <a:rPr lang="en-US" sz="2400" dirty="0">
                <a:latin typeface="MetricHPE" charset="0"/>
                <a:ea typeface="MetricHPE" charset="0"/>
                <a:cs typeface="MetricHPE" charset="0"/>
              </a:rPr>
              <a:t>Demo</a:t>
            </a:r>
          </a:p>
          <a:p>
            <a:pPr marL="457200" lvl="0" indent="-228600">
              <a:lnSpc>
                <a:spcPct val="100000"/>
              </a:lnSpc>
              <a:buClr>
                <a:schemeClr val="dk1"/>
              </a:buClr>
              <a:buSzPts val="2800"/>
              <a:buFont typeface="Arial"/>
              <a:buChar char="•"/>
            </a:pPr>
            <a:r>
              <a:rPr lang="en-US" sz="2400" dirty="0">
                <a:latin typeface="MetricHPE" charset="0"/>
                <a:ea typeface="MetricHPE" charset="0"/>
                <a:cs typeface="MetricHPE" charset="0"/>
              </a:rPr>
              <a:t>References</a:t>
            </a:r>
          </a:p>
        </p:txBody>
      </p:sp>
    </p:spTree>
    <p:extLst>
      <p:ext uri="{BB962C8B-B14F-4D97-AF65-F5344CB8AC3E}">
        <p14:creationId xmlns:p14="http://schemas.microsoft.com/office/powerpoint/2010/main" val="321077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232E86D9-E030-8540-9D18-6C5E9193F372}"/>
              </a:ext>
            </a:extLst>
          </p:cNvPr>
          <p:cNvSpPr>
            <a:spLocks noGrp="1"/>
          </p:cNvSpPr>
          <p:nvPr>
            <p:ph type="sldNum" sz="quarter" idx="4"/>
          </p:nvPr>
        </p:nvSpPr>
        <p:spPr/>
        <p:txBody>
          <a:bodyPr/>
          <a:lstStyle/>
          <a:p>
            <a:fld id="{026767C7-A825-6147-AE0D-F20ED1FEEE5D}" type="slidenum">
              <a:rPr lang="en-US" smtClean="0"/>
              <a:pPr/>
              <a:t>20</a:t>
            </a:fld>
            <a:endParaRPr lang="en-US" dirty="0"/>
          </a:p>
        </p:txBody>
      </p:sp>
      <p:sp>
        <p:nvSpPr>
          <p:cNvPr id="3" name="Title 2">
            <a:extLst>
              <a:ext uri="{FF2B5EF4-FFF2-40B4-BE49-F238E27FC236}">
                <a16:creationId xmlns="" xmlns:a16="http://schemas.microsoft.com/office/drawing/2014/main" id="{CB9B1F03-15E7-1848-AE70-F9363A1D6AB4}"/>
              </a:ext>
            </a:extLst>
          </p:cNvPr>
          <p:cNvSpPr>
            <a:spLocks noGrp="1"/>
          </p:cNvSpPr>
          <p:nvPr>
            <p:ph type="title"/>
          </p:nvPr>
        </p:nvSpPr>
        <p:spPr>
          <a:xfrm>
            <a:off x="765716" y="2286000"/>
            <a:ext cx="4724400" cy="685800"/>
          </a:xfrm>
        </p:spPr>
        <p:txBody>
          <a:bodyPr/>
          <a:lstStyle/>
          <a:p>
            <a:r>
              <a:rPr lang="en-US" sz="6400" dirty="0" smtClean="0">
                <a:latin typeface="MetricHPE" charset="0"/>
                <a:ea typeface="MetricHPE" charset="0"/>
                <a:cs typeface="MetricHPE" charset="0"/>
              </a:rPr>
              <a:t>Questions?</a:t>
            </a:r>
            <a:endParaRPr lang="en-US" sz="6400" dirty="0">
              <a:latin typeface="MetricHPE" charset="0"/>
              <a:ea typeface="MetricHPE" charset="0"/>
              <a:cs typeface="MetricHPE" charset="0"/>
            </a:endParaRPr>
          </a:p>
        </p:txBody>
      </p:sp>
    </p:spTree>
    <p:extLst>
      <p:ext uri="{BB962C8B-B14F-4D97-AF65-F5344CB8AC3E}">
        <p14:creationId xmlns:p14="http://schemas.microsoft.com/office/powerpoint/2010/main" val="403365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026767C7-A825-6147-AE0D-F20ED1FEEE5D}" type="slidenum">
              <a:rPr lang="en-US" smtClean="0"/>
              <a:pPr/>
              <a:t>21</a:t>
            </a:fld>
            <a:endParaRPr lang="en-US" dirty="0"/>
          </a:p>
        </p:txBody>
      </p:sp>
      <p:pic>
        <p:nvPicPr>
          <p:cNvPr id="5" name="Picture 4"/>
          <p:cNvPicPr>
            <a:picLocks noChangeAspect="1"/>
          </p:cNvPicPr>
          <p:nvPr/>
        </p:nvPicPr>
        <p:blipFill>
          <a:blip r:embed="rId3"/>
          <a:stretch>
            <a:fillRect/>
          </a:stretch>
        </p:blipFill>
        <p:spPr>
          <a:xfrm>
            <a:off x="533400" y="1371600"/>
            <a:ext cx="11277600" cy="4403107"/>
          </a:xfrm>
          <a:prstGeom prst="rect">
            <a:avLst/>
          </a:prstGeom>
        </p:spPr>
      </p:pic>
      <p:sp>
        <p:nvSpPr>
          <p:cNvPr id="6" name="Title 1">
            <a:extLst>
              <a:ext uri="{FF2B5EF4-FFF2-40B4-BE49-F238E27FC236}">
                <a16:creationId xmlns="" xmlns:a16="http://schemas.microsoft.com/office/drawing/2014/main" id="{3E07E4E9-1E2A-014F-A85F-CBD9CEFF8202}"/>
              </a:ext>
            </a:extLst>
          </p:cNvPr>
          <p:cNvSpPr>
            <a:spLocks noGrp="1"/>
          </p:cNvSpPr>
          <p:nvPr>
            <p:ph type="title"/>
          </p:nvPr>
        </p:nvSpPr>
        <p:spPr>
          <a:xfrm>
            <a:off x="728052" y="381000"/>
            <a:ext cx="9456737" cy="838200"/>
          </a:xfrm>
        </p:spPr>
        <p:txBody>
          <a:bodyPr/>
          <a:lstStyle/>
          <a:p>
            <a:r>
              <a:rPr lang="en-US" sz="7200" dirty="0" smtClean="0">
                <a:latin typeface="MetricHPE" charset="0"/>
                <a:ea typeface="MetricHPE" charset="0"/>
                <a:cs typeface="MetricHPE" charset="0"/>
              </a:rPr>
              <a:t>As a Service</a:t>
            </a:r>
            <a:endParaRPr lang="en-US" sz="7200" dirty="0">
              <a:latin typeface="MetricHPE" charset="0"/>
              <a:ea typeface="MetricHPE" charset="0"/>
              <a:cs typeface="MetricHPE" charset="0"/>
            </a:endParaRPr>
          </a:p>
        </p:txBody>
      </p:sp>
    </p:spTree>
    <p:extLst>
      <p:ext uri="{BB962C8B-B14F-4D97-AF65-F5344CB8AC3E}">
        <p14:creationId xmlns:p14="http://schemas.microsoft.com/office/powerpoint/2010/main" val="220527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26767C7-A825-6147-AE0D-F20ED1FEEE5D}" type="slidenum">
              <a:rPr lang="en-US" smtClean="0"/>
              <a:pPr/>
              <a:t>22</a:t>
            </a:fld>
            <a:endParaRPr lang="en-US" dirty="0"/>
          </a:p>
        </p:txBody>
      </p:sp>
      <p:sp>
        <p:nvSpPr>
          <p:cNvPr id="5" name="Title 1">
            <a:extLst>
              <a:ext uri="{FF2B5EF4-FFF2-40B4-BE49-F238E27FC236}">
                <a16:creationId xmlns="" xmlns:a16="http://schemas.microsoft.com/office/drawing/2014/main" id="{24BFB85A-CDC5-EB4D-B9E6-C75299E46304}"/>
              </a:ext>
            </a:extLst>
          </p:cNvPr>
          <p:cNvSpPr txBox="1">
            <a:spLocks/>
          </p:cNvSpPr>
          <p:nvPr/>
        </p:nvSpPr>
        <p:spPr>
          <a:xfrm>
            <a:off x="685800" y="914400"/>
            <a:ext cx="6704807" cy="1905000"/>
          </a:xfrm>
          <a:prstGeom prst="rect">
            <a:avLst/>
          </a:prstGeom>
        </p:spPr>
        <p:txBody>
          <a:bodyPr vert="horz" lIns="0" tIns="0" rIns="0" bIns="0" rtlCol="0" anchor="b">
            <a:normAutofit fontScale="97500"/>
          </a:bodyPr>
          <a:lstStyle>
            <a:lvl1pPr algn="l" defTabSz="914400" rtl="0" eaLnBrk="1" latinLnBrk="0" hangingPunct="1">
              <a:lnSpc>
                <a:spcPct val="80000"/>
              </a:lnSpc>
              <a:spcBef>
                <a:spcPct val="0"/>
              </a:spcBef>
              <a:buNone/>
              <a:defRPr sz="6400" b="1" i="0" kern="1200">
                <a:solidFill>
                  <a:schemeClr val="bg1"/>
                </a:solidFill>
                <a:latin typeface="MetricHPE" charset="0"/>
                <a:ea typeface="MetricHPE" charset="0"/>
                <a:cs typeface="MetricHPE"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ysClr val="window" lastClr="FFFFFF"/>
                </a:solidFill>
                <a:effectLst/>
                <a:uLnTx/>
                <a:uFillTx/>
                <a:latin typeface="MetricHPE" charset="0"/>
              </a:rPr>
              <a:t>Open Service Broker API</a:t>
            </a:r>
            <a:endParaRPr kumimoji="0" lang="en-US" sz="7200" b="1" i="0" u="none" strike="noStrike" kern="1200" cap="none" spc="0" normalizeH="0" baseline="0" noProof="0" dirty="0">
              <a:ln>
                <a:noFill/>
              </a:ln>
              <a:solidFill>
                <a:sysClr val="window" lastClr="FFFFFF"/>
              </a:solidFill>
              <a:effectLst/>
              <a:uLnTx/>
              <a:uFillTx/>
              <a:latin typeface="MetricHPE" charset="0"/>
            </a:endParaRPr>
          </a:p>
        </p:txBody>
      </p:sp>
    </p:spTree>
    <p:extLst>
      <p:ext uri="{BB962C8B-B14F-4D97-AF65-F5344CB8AC3E}">
        <p14:creationId xmlns:p14="http://schemas.microsoft.com/office/powerpoint/2010/main" val="163466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134600" cy="1936016"/>
          </a:xfrm>
        </p:spPr>
        <p:txBody>
          <a:bodyPr/>
          <a:lstStyle/>
          <a:p>
            <a:r>
              <a:rPr lang="en-US" sz="7200" dirty="0">
                <a:latin typeface="MetricHPE" panose="020B0503030202060203" pitchFamily="34" charset="0"/>
              </a:rPr>
              <a:t>Why Open Service Broker API</a:t>
            </a:r>
            <a:r>
              <a:rPr lang="en-US" sz="7200" dirty="0">
                <a:latin typeface="MetricHPE" charset="0"/>
                <a:ea typeface="MetricHPE" charset="0"/>
                <a:cs typeface="MetricHPE" charset="0"/>
              </a:rPr>
              <a:t/>
            </a:r>
            <a:br>
              <a:rPr lang="en-US" sz="7200" dirty="0">
                <a:latin typeface="MetricHPE" charset="0"/>
                <a:ea typeface="MetricHPE" charset="0"/>
                <a:cs typeface="MetricHPE" charset="0"/>
              </a:rPr>
            </a:br>
            <a:endParaRPr lang="en-US" sz="1800" dirty="0">
              <a:solidFill>
                <a:srgbClr val="444444"/>
              </a:solidFill>
              <a:latin typeface="+mn-lt"/>
              <a:ea typeface="+mn-ea"/>
              <a:cs typeface="+mn-cs"/>
            </a:endParaRPr>
          </a:p>
        </p:txBody>
      </p:sp>
      <p:sp>
        <p:nvSpPr>
          <p:cNvPr id="4" name="Slide Number Placeholder 3"/>
          <p:cNvSpPr>
            <a:spLocks noGrp="1"/>
          </p:cNvSpPr>
          <p:nvPr>
            <p:ph type="sldNum" sz="quarter" idx="4"/>
          </p:nvPr>
        </p:nvSpPr>
        <p:spPr/>
        <p:txBody>
          <a:bodyPr/>
          <a:lstStyle/>
          <a:p>
            <a:fld id="{026767C7-A825-6147-AE0D-F20ED1FEEE5D}" type="slidenum">
              <a:rPr lang="en-US" smtClean="0"/>
              <a:pPr/>
              <a:t>23</a:t>
            </a:fld>
            <a:endParaRPr lang="en-US" dirty="0"/>
          </a:p>
        </p:txBody>
      </p:sp>
      <p:sp>
        <p:nvSpPr>
          <p:cNvPr id="5" name="Rectangle 4"/>
          <p:cNvSpPr/>
          <p:nvPr/>
        </p:nvSpPr>
        <p:spPr>
          <a:xfrm>
            <a:off x="647699" y="2656541"/>
            <a:ext cx="9144001" cy="461665"/>
          </a:xfrm>
          <a:prstGeom prst="rect">
            <a:avLst/>
          </a:prstGeom>
        </p:spPr>
        <p:txBody>
          <a:bodyPr wrap="square">
            <a:spAutoFit/>
          </a:bodyPr>
          <a:lstStyle/>
          <a:p>
            <a:r>
              <a:rPr lang="en-US" sz="2400" dirty="0">
                <a:solidFill>
                  <a:srgbClr val="444444"/>
                </a:solidFill>
                <a:latin typeface="MetricHPE" panose="020B0503030202060203" pitchFamily="34" charset="0"/>
              </a:rPr>
              <a:t>Service brokers are the missing link between the consumer and the provider.</a:t>
            </a:r>
            <a:endParaRPr lang="en-US" sz="2400" dirty="0">
              <a:latin typeface="MetricHPE" panose="020B0503030202060203" pitchFamily="34" charset="0"/>
            </a:endParaRPr>
          </a:p>
        </p:txBody>
      </p:sp>
      <p:sp>
        <p:nvSpPr>
          <p:cNvPr id="6" name="Rectangle 5"/>
          <p:cNvSpPr/>
          <p:nvPr/>
        </p:nvSpPr>
        <p:spPr bwMode="ltGray">
          <a:xfrm>
            <a:off x="6365206" y="3620434"/>
            <a:ext cx="1828800" cy="1213485"/>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7" name="TextBox 6"/>
          <p:cNvSpPr txBox="1"/>
          <p:nvPr/>
        </p:nvSpPr>
        <p:spPr>
          <a:xfrm>
            <a:off x="1483394" y="3956685"/>
            <a:ext cx="1143000" cy="457200"/>
          </a:xfrm>
          <a:prstGeom prst="rect">
            <a:avLst/>
          </a:prstGeom>
          <a:noFill/>
        </p:spPr>
        <p:txBody>
          <a:bodyPr wrap="square" lIns="0" tIns="0" rIns="0" bIns="0" rtlCol="0">
            <a:noAutofit/>
          </a:bodyPr>
          <a:lstStyle/>
          <a:p>
            <a:pPr>
              <a:lnSpc>
                <a:spcPct val="90000"/>
              </a:lnSpc>
            </a:pPr>
            <a:r>
              <a:rPr lang="en-US" dirty="0" smtClean="0"/>
              <a:t>Service</a:t>
            </a:r>
          </a:p>
          <a:p>
            <a:pPr>
              <a:lnSpc>
                <a:spcPct val="90000"/>
              </a:lnSpc>
            </a:pPr>
            <a:r>
              <a:rPr lang="en-US" dirty="0" smtClean="0"/>
              <a:t>Consumer</a:t>
            </a:r>
            <a:endParaRPr lang="en-US" dirty="0"/>
          </a:p>
        </p:txBody>
      </p:sp>
      <p:sp>
        <p:nvSpPr>
          <p:cNvPr id="10" name="Rectangle 9"/>
          <p:cNvSpPr/>
          <p:nvPr/>
        </p:nvSpPr>
        <p:spPr bwMode="ltGray">
          <a:xfrm>
            <a:off x="3848100" y="3620434"/>
            <a:ext cx="1828800" cy="1213485"/>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1" name="Rectangle 10"/>
          <p:cNvSpPr/>
          <p:nvPr/>
        </p:nvSpPr>
        <p:spPr bwMode="ltGray">
          <a:xfrm>
            <a:off x="8951495" y="3620434"/>
            <a:ext cx="1828800" cy="1213485"/>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2" name="Rectangle 11"/>
          <p:cNvSpPr/>
          <p:nvPr/>
        </p:nvSpPr>
        <p:spPr bwMode="ltGray">
          <a:xfrm>
            <a:off x="1112921" y="3620434"/>
            <a:ext cx="1828800" cy="1213485"/>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3" name="TextBox 12"/>
          <p:cNvSpPr txBox="1"/>
          <p:nvPr/>
        </p:nvSpPr>
        <p:spPr>
          <a:xfrm>
            <a:off x="4269206" y="3956685"/>
            <a:ext cx="1143000" cy="457200"/>
          </a:xfrm>
          <a:prstGeom prst="rect">
            <a:avLst/>
          </a:prstGeom>
          <a:noFill/>
        </p:spPr>
        <p:txBody>
          <a:bodyPr wrap="square" lIns="0" tIns="0" rIns="0" bIns="0" rtlCol="0">
            <a:noAutofit/>
          </a:bodyPr>
          <a:lstStyle/>
          <a:p>
            <a:pPr>
              <a:lnSpc>
                <a:spcPct val="90000"/>
              </a:lnSpc>
            </a:pPr>
            <a:r>
              <a:rPr lang="en-US" dirty="0" smtClean="0"/>
              <a:t>Service</a:t>
            </a:r>
          </a:p>
          <a:p>
            <a:pPr>
              <a:lnSpc>
                <a:spcPct val="90000"/>
              </a:lnSpc>
            </a:pPr>
            <a:r>
              <a:rPr lang="en-US" dirty="0" smtClean="0"/>
              <a:t>Catalog</a:t>
            </a:r>
            <a:endParaRPr lang="en-US" dirty="0"/>
          </a:p>
        </p:txBody>
      </p:sp>
      <p:sp>
        <p:nvSpPr>
          <p:cNvPr id="14" name="TextBox 13"/>
          <p:cNvSpPr txBox="1"/>
          <p:nvPr/>
        </p:nvSpPr>
        <p:spPr>
          <a:xfrm>
            <a:off x="6672764" y="3956685"/>
            <a:ext cx="1143000" cy="457200"/>
          </a:xfrm>
          <a:prstGeom prst="rect">
            <a:avLst/>
          </a:prstGeom>
          <a:noFill/>
        </p:spPr>
        <p:txBody>
          <a:bodyPr wrap="square" lIns="0" tIns="0" rIns="0" bIns="0" rtlCol="0">
            <a:noAutofit/>
          </a:bodyPr>
          <a:lstStyle/>
          <a:p>
            <a:pPr>
              <a:lnSpc>
                <a:spcPct val="90000"/>
              </a:lnSpc>
            </a:pPr>
            <a:r>
              <a:rPr lang="en-US" dirty="0" smtClean="0"/>
              <a:t>Service</a:t>
            </a:r>
          </a:p>
          <a:p>
            <a:pPr>
              <a:lnSpc>
                <a:spcPct val="90000"/>
              </a:lnSpc>
            </a:pPr>
            <a:r>
              <a:rPr lang="en-US" dirty="0" smtClean="0"/>
              <a:t>Broker</a:t>
            </a:r>
            <a:endParaRPr lang="en-US" dirty="0"/>
          </a:p>
        </p:txBody>
      </p:sp>
      <p:sp>
        <p:nvSpPr>
          <p:cNvPr id="15" name="TextBox 14"/>
          <p:cNvSpPr txBox="1"/>
          <p:nvPr/>
        </p:nvSpPr>
        <p:spPr>
          <a:xfrm>
            <a:off x="9220200" y="3956685"/>
            <a:ext cx="1143000" cy="457200"/>
          </a:xfrm>
          <a:prstGeom prst="rect">
            <a:avLst/>
          </a:prstGeom>
          <a:noFill/>
        </p:spPr>
        <p:txBody>
          <a:bodyPr wrap="square" lIns="0" tIns="0" rIns="0" bIns="0" rtlCol="0">
            <a:noAutofit/>
          </a:bodyPr>
          <a:lstStyle/>
          <a:p>
            <a:pPr>
              <a:lnSpc>
                <a:spcPct val="90000"/>
              </a:lnSpc>
            </a:pPr>
            <a:r>
              <a:rPr lang="en-US" dirty="0" smtClean="0"/>
              <a:t>Service</a:t>
            </a:r>
          </a:p>
          <a:p>
            <a:pPr>
              <a:lnSpc>
                <a:spcPct val="90000"/>
              </a:lnSpc>
            </a:pPr>
            <a:r>
              <a:rPr lang="en-US" dirty="0" smtClean="0"/>
              <a:t>Provider</a:t>
            </a:r>
            <a:endParaRPr lang="en-US" dirty="0"/>
          </a:p>
        </p:txBody>
      </p:sp>
      <p:sp>
        <p:nvSpPr>
          <p:cNvPr id="8" name="Right Arrow 7"/>
          <p:cNvSpPr/>
          <p:nvPr/>
        </p:nvSpPr>
        <p:spPr bwMode="ltGray">
          <a:xfrm>
            <a:off x="3114173" y="4033818"/>
            <a:ext cx="533400" cy="386715"/>
          </a:xfrm>
          <a:prstGeom prst="rightArrow">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7" name="Right Arrow 16"/>
          <p:cNvSpPr/>
          <p:nvPr/>
        </p:nvSpPr>
        <p:spPr bwMode="ltGray">
          <a:xfrm>
            <a:off x="5773653" y="4037909"/>
            <a:ext cx="533400" cy="386715"/>
          </a:xfrm>
          <a:prstGeom prst="rightArrow">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8" name="Right Arrow 17"/>
          <p:cNvSpPr/>
          <p:nvPr/>
        </p:nvSpPr>
        <p:spPr bwMode="ltGray">
          <a:xfrm>
            <a:off x="8324849" y="4033817"/>
            <a:ext cx="533400" cy="386715"/>
          </a:xfrm>
          <a:prstGeom prst="rightArrow">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Tree>
    <p:extLst>
      <p:ext uri="{BB962C8B-B14F-4D97-AF65-F5344CB8AC3E}">
        <p14:creationId xmlns:p14="http://schemas.microsoft.com/office/powerpoint/2010/main" val="277984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26767C7-A825-6147-AE0D-F20ED1FEEE5D}" type="slidenum">
              <a:rPr lang="en-US" smtClean="0"/>
              <a:pPr/>
              <a:t>24</a:t>
            </a:fld>
            <a:endParaRPr lang="en-US" dirty="0"/>
          </a:p>
        </p:txBody>
      </p:sp>
      <p:sp>
        <p:nvSpPr>
          <p:cNvPr id="5" name="Title 1"/>
          <p:cNvSpPr>
            <a:spLocks noGrp="1"/>
          </p:cNvSpPr>
          <p:nvPr>
            <p:ph type="title"/>
          </p:nvPr>
        </p:nvSpPr>
        <p:spPr>
          <a:xfrm>
            <a:off x="609600" y="609600"/>
            <a:ext cx="10972799" cy="685800"/>
          </a:xfrm>
        </p:spPr>
        <p:txBody>
          <a:bodyPr/>
          <a:lstStyle/>
          <a:p>
            <a:r>
              <a:rPr lang="en-US" sz="7200" dirty="0">
                <a:latin typeface="MetricHPE" charset="0"/>
                <a:ea typeface="MetricHPE" charset="0"/>
                <a:cs typeface="MetricHPE" charset="0"/>
              </a:rPr>
              <a:t>Open Service Broker (OSB)</a:t>
            </a:r>
          </a:p>
        </p:txBody>
      </p:sp>
      <p:sp>
        <p:nvSpPr>
          <p:cNvPr id="6" name="Rectangle 5"/>
          <p:cNvSpPr/>
          <p:nvPr/>
        </p:nvSpPr>
        <p:spPr>
          <a:xfrm>
            <a:off x="609600" y="1676400"/>
            <a:ext cx="10287000" cy="3785652"/>
          </a:xfrm>
          <a:prstGeom prst="rect">
            <a:avLst/>
          </a:prstGeom>
        </p:spPr>
        <p:txBody>
          <a:bodyPr wrap="square">
            <a:spAutoFit/>
          </a:bodyPr>
          <a:lstStyle/>
          <a:p>
            <a:pPr marL="342900" indent="-342900">
              <a:buFont typeface="Arial" panose="020B0604020202020204" pitchFamily="34" charset="0"/>
              <a:buChar char="•"/>
            </a:pPr>
            <a:r>
              <a:rPr lang="en-US" sz="2400" b="1" dirty="0">
                <a:latin typeface="MetricHPE" panose="020B0503030202060203" pitchFamily="34" charset="0"/>
              </a:rPr>
              <a:t>Broker: </a:t>
            </a:r>
            <a:r>
              <a:rPr lang="en-US" sz="2400" dirty="0" smtClean="0">
                <a:latin typeface="MetricHPE" panose="020B0503030202060203" pitchFamily="34" charset="0"/>
              </a:rPr>
              <a:t>A </a:t>
            </a:r>
            <a:r>
              <a:rPr lang="en-US" sz="2400" dirty="0">
                <a:latin typeface="MetricHPE" panose="020B0503030202060203" pitchFamily="34" charset="0"/>
              </a:rPr>
              <a:t>broker offers set of capabilities called </a:t>
            </a:r>
            <a:r>
              <a:rPr lang="en-US" sz="2400" dirty="0" smtClean="0">
                <a:latin typeface="MetricHPE" panose="020B0503030202060203" pitchFamily="34" charset="0"/>
              </a:rPr>
              <a:t>services</a:t>
            </a:r>
            <a:endParaRPr lang="en-US" sz="2400" dirty="0">
              <a:latin typeface="MetricHPE" panose="020B0503030202060203" pitchFamily="34" charset="0"/>
            </a:endParaRPr>
          </a:p>
          <a:p>
            <a:r>
              <a:rPr lang="en-US" sz="2400" dirty="0" smtClean="0">
                <a:latin typeface="MetricHPE" panose="020B0503030202060203" pitchFamily="34" charset="0"/>
              </a:rPr>
              <a:t>	Ex</a:t>
            </a:r>
            <a:r>
              <a:rPr lang="en-US" sz="2400" dirty="0">
                <a:latin typeface="MetricHPE" panose="020B0503030202060203" pitchFamily="34" charset="0"/>
              </a:rPr>
              <a:t>: </a:t>
            </a:r>
            <a:r>
              <a:rPr lang="en-US" sz="2400" dirty="0" smtClean="0">
                <a:latin typeface="MetricHPE" panose="020B0503030202060203" pitchFamily="34" charset="0"/>
              </a:rPr>
              <a:t>Grommet app Broker, MongoDB Broker</a:t>
            </a:r>
          </a:p>
          <a:p>
            <a:pPr marL="342900" indent="-342900">
              <a:buFont typeface="Arial" panose="020B0604020202020204" pitchFamily="34" charset="0"/>
              <a:buChar char="•"/>
            </a:pPr>
            <a:r>
              <a:rPr lang="en-US" sz="2400" b="1" dirty="0" smtClean="0">
                <a:latin typeface="MetricHPE" panose="020B0503030202060203" pitchFamily="34" charset="0"/>
              </a:rPr>
              <a:t>Catalog</a:t>
            </a:r>
            <a:r>
              <a:rPr lang="en-US" sz="2400" dirty="0" smtClean="0">
                <a:latin typeface="MetricHPE" panose="020B0503030202060203" pitchFamily="34" charset="0"/>
              </a:rPr>
              <a:t>: </a:t>
            </a:r>
            <a:r>
              <a:rPr lang="en-US" sz="2400" dirty="0">
                <a:latin typeface="MetricHPE" panose="020B0503030202060203" pitchFamily="34" charset="0"/>
              </a:rPr>
              <a:t>Collection of services is called </a:t>
            </a:r>
            <a:r>
              <a:rPr lang="en-US" sz="2400" dirty="0" smtClean="0">
                <a:latin typeface="MetricHPE" panose="020B0503030202060203" pitchFamily="34" charset="0"/>
              </a:rPr>
              <a:t>catalog.</a:t>
            </a:r>
          </a:p>
          <a:p>
            <a:r>
              <a:rPr lang="en-US" sz="2400" dirty="0" smtClean="0">
                <a:latin typeface="MetricHPE" panose="020B0503030202060203" pitchFamily="34" charset="0"/>
              </a:rPr>
              <a:t>	A </a:t>
            </a:r>
            <a:r>
              <a:rPr lang="en-US" sz="2400" dirty="0">
                <a:latin typeface="MetricHPE" panose="020B0503030202060203" pitchFamily="34" charset="0"/>
              </a:rPr>
              <a:t>marketplace/catalog </a:t>
            </a:r>
            <a:r>
              <a:rPr lang="en-US" sz="2400" dirty="0" smtClean="0">
                <a:latin typeface="MetricHPE" panose="020B0503030202060203" pitchFamily="34" charset="0"/>
              </a:rPr>
              <a:t>contains </a:t>
            </a:r>
            <a:r>
              <a:rPr lang="en-US" sz="2400" dirty="0">
                <a:latin typeface="MetricHPE" panose="020B0503030202060203" pitchFamily="34" charset="0"/>
              </a:rPr>
              <a:t>services from one or more brokers</a:t>
            </a:r>
          </a:p>
          <a:p>
            <a:pPr marL="342900" indent="-342900">
              <a:buFont typeface="Arial" panose="020B0604020202020204" pitchFamily="34" charset="0"/>
              <a:buChar char="•"/>
            </a:pPr>
            <a:r>
              <a:rPr lang="en-US" sz="2400" b="1" dirty="0">
                <a:latin typeface="MetricHPE" panose="020B0503030202060203" pitchFamily="34" charset="0"/>
              </a:rPr>
              <a:t>Service</a:t>
            </a:r>
            <a:r>
              <a:rPr lang="en-US" sz="2400" dirty="0">
                <a:latin typeface="MetricHPE" panose="020B0503030202060203" pitchFamily="34" charset="0"/>
              </a:rPr>
              <a:t> - a capability managed by the service broker</a:t>
            </a:r>
          </a:p>
          <a:p>
            <a:r>
              <a:rPr lang="en-US" sz="2400" dirty="0" smtClean="0">
                <a:latin typeface="MetricHPE" panose="020B0503030202060203" pitchFamily="34" charset="0"/>
              </a:rPr>
              <a:t>	Ex</a:t>
            </a:r>
            <a:r>
              <a:rPr lang="en-US" sz="2400" dirty="0">
                <a:latin typeface="MetricHPE" panose="020B0503030202060203" pitchFamily="34" charset="0"/>
              </a:rPr>
              <a:t>: </a:t>
            </a:r>
            <a:r>
              <a:rPr lang="en-US" sz="2400" dirty="0" smtClean="0">
                <a:latin typeface="MetricHPE" panose="020B0503030202060203" pitchFamily="34" charset="0"/>
              </a:rPr>
              <a:t>Grommet Application as a </a:t>
            </a:r>
            <a:r>
              <a:rPr lang="en-US" sz="2400" dirty="0">
                <a:latin typeface="MetricHPE" panose="020B0503030202060203" pitchFamily="34" charset="0"/>
              </a:rPr>
              <a:t>Service</a:t>
            </a:r>
          </a:p>
          <a:p>
            <a:pPr marL="342900" indent="-342900">
              <a:buFont typeface="Arial" panose="020B0604020202020204" pitchFamily="34" charset="0"/>
              <a:buChar char="•"/>
            </a:pPr>
            <a:r>
              <a:rPr lang="en-US" sz="2400" b="1" dirty="0">
                <a:latin typeface="MetricHPE" panose="020B0503030202060203" pitchFamily="34" charset="0"/>
              </a:rPr>
              <a:t>Service Instanc</a:t>
            </a:r>
            <a:r>
              <a:rPr lang="en-US" sz="2400" dirty="0">
                <a:latin typeface="MetricHPE" panose="020B0503030202060203" pitchFamily="34" charset="0"/>
              </a:rPr>
              <a:t>e - an instantiation of a particular service's capability</a:t>
            </a:r>
          </a:p>
          <a:p>
            <a:r>
              <a:rPr lang="en-US" sz="2400" dirty="0" smtClean="0">
                <a:latin typeface="MetricHPE" panose="020B0503030202060203" pitchFamily="34" charset="0"/>
              </a:rPr>
              <a:t>	Ex</a:t>
            </a:r>
            <a:r>
              <a:rPr lang="en-US" sz="2400" dirty="0">
                <a:latin typeface="MetricHPE" panose="020B0503030202060203" pitchFamily="34" charset="0"/>
              </a:rPr>
              <a:t>: </a:t>
            </a:r>
            <a:r>
              <a:rPr lang="en-US" sz="2400" dirty="0" smtClean="0">
                <a:latin typeface="MetricHPE" panose="020B0503030202060203" pitchFamily="34" charset="0"/>
              </a:rPr>
              <a:t>Grommet Dashboard application VM</a:t>
            </a:r>
            <a:endParaRPr lang="en-US" sz="2400" dirty="0">
              <a:latin typeface="MetricHPE" panose="020B0503030202060203" pitchFamily="34" charset="0"/>
            </a:endParaRPr>
          </a:p>
          <a:p>
            <a:pPr marL="342900" indent="-342900">
              <a:buFont typeface="Arial" panose="020B0604020202020204" pitchFamily="34" charset="0"/>
              <a:buChar char="•"/>
            </a:pPr>
            <a:r>
              <a:rPr lang="en-US" sz="2400" b="1" dirty="0">
                <a:latin typeface="MetricHPE" panose="020B0503030202060203" pitchFamily="34" charset="0"/>
              </a:rPr>
              <a:t>Binding</a:t>
            </a:r>
            <a:r>
              <a:rPr lang="en-US" sz="2400" dirty="0">
                <a:latin typeface="MetricHPE" panose="020B0503030202060203" pitchFamily="34" charset="0"/>
              </a:rPr>
              <a:t> - Relationship between a service instance and an application</a:t>
            </a:r>
          </a:p>
          <a:p>
            <a:r>
              <a:rPr lang="en-US" sz="2400" dirty="0" smtClean="0">
                <a:latin typeface="MetricHPE" panose="020B0503030202060203" pitchFamily="34" charset="0"/>
              </a:rPr>
              <a:t>	Ex</a:t>
            </a:r>
            <a:r>
              <a:rPr lang="en-US" sz="2400" dirty="0">
                <a:latin typeface="MetricHPE" panose="020B0503030202060203" pitchFamily="34" charset="0"/>
              </a:rPr>
              <a:t>: creds created </a:t>
            </a:r>
            <a:r>
              <a:rPr lang="en-US" sz="2400" dirty="0" smtClean="0">
                <a:latin typeface="MetricHPE" panose="020B0503030202060203" pitchFamily="34" charset="0"/>
              </a:rPr>
              <a:t>to access '</a:t>
            </a:r>
            <a:r>
              <a:rPr lang="en-US" sz="2400" dirty="0" err="1" smtClean="0">
                <a:latin typeface="MetricHPE" panose="020B0503030202060203" pitchFamily="34" charset="0"/>
              </a:rPr>
              <a:t>Grommmet</a:t>
            </a:r>
            <a:r>
              <a:rPr lang="en-US" sz="2400" dirty="0" smtClean="0">
                <a:latin typeface="MetricHPE" panose="020B0503030202060203" pitchFamily="34" charset="0"/>
              </a:rPr>
              <a:t> Dashboard app'</a:t>
            </a:r>
            <a:endParaRPr lang="en-US" sz="2400" dirty="0">
              <a:latin typeface="MetricHPE" panose="020B0503030202060203" pitchFamily="34" charset="0"/>
            </a:endParaRPr>
          </a:p>
        </p:txBody>
      </p:sp>
    </p:spTree>
    <p:extLst>
      <p:ext uri="{BB962C8B-B14F-4D97-AF65-F5344CB8AC3E}">
        <p14:creationId xmlns:p14="http://schemas.microsoft.com/office/powerpoint/2010/main" val="413393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26767C7-A825-6147-AE0D-F20ED1FEEE5D}" type="slidenum">
              <a:rPr lang="en-US" smtClean="0"/>
              <a:pPr/>
              <a:t>25</a:t>
            </a:fld>
            <a:endParaRPr lang="en-US" dirty="0"/>
          </a:p>
        </p:txBody>
      </p:sp>
      <p:sp>
        <p:nvSpPr>
          <p:cNvPr id="5" name="Rounded Rectangle 4"/>
          <p:cNvSpPr/>
          <p:nvPr/>
        </p:nvSpPr>
        <p:spPr bwMode="ltGray">
          <a:xfrm>
            <a:off x="1143000" y="685800"/>
            <a:ext cx="10210800" cy="5105400"/>
          </a:xfrm>
          <a:prstGeom prst="round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6" name="Cloud 5"/>
          <p:cNvSpPr/>
          <p:nvPr/>
        </p:nvSpPr>
        <p:spPr bwMode="ltGray">
          <a:xfrm>
            <a:off x="7121684" y="1109315"/>
            <a:ext cx="3624192" cy="335427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740 w 43256"/>
              <a:gd name="connsiteY6" fmla="*/ 36199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740 w 43256"/>
              <a:gd name="connsiteY6" fmla="*/ 36199 h 43219"/>
              <a:gd name="connsiteX7" fmla="*/ 28596 w 43256"/>
              <a:gd name="connsiteY7" fmla="*/ 36519 h 43219"/>
              <a:gd name="connsiteX8" fmla="*/ 37599 w 43256"/>
              <a:gd name="connsiteY8" fmla="*/ 30094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740 w 43256"/>
              <a:gd name="connsiteY6" fmla="*/ 36199 h 43219"/>
              <a:gd name="connsiteX7" fmla="*/ 28596 w 43256"/>
              <a:gd name="connsiteY7" fmla="*/ 36519 h 43219"/>
              <a:gd name="connsiteX8" fmla="*/ 37599 w 43256"/>
              <a:gd name="connsiteY8" fmla="*/ 30094 h 43219"/>
              <a:gd name="connsiteX9" fmla="*/ 37416 w 43256"/>
              <a:gd name="connsiteY9" fmla="*/ 29949 h 43219"/>
              <a:gd name="connsiteX10" fmla="*/ 41834 w 43256"/>
              <a:gd name="connsiteY10" fmla="*/ 15213 h 43219"/>
              <a:gd name="connsiteX11" fmla="*/ 41490 w 43256"/>
              <a:gd name="connsiteY11" fmla="*/ 1563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740 w 43256"/>
              <a:gd name="connsiteY6" fmla="*/ 36199 h 43219"/>
              <a:gd name="connsiteX7" fmla="*/ 28596 w 43256"/>
              <a:gd name="connsiteY7" fmla="*/ 36519 h 43219"/>
              <a:gd name="connsiteX8" fmla="*/ 37599 w 43256"/>
              <a:gd name="connsiteY8" fmla="*/ 30094 h 43219"/>
              <a:gd name="connsiteX9" fmla="*/ 37416 w 43256"/>
              <a:gd name="connsiteY9" fmla="*/ 29949 h 43219"/>
              <a:gd name="connsiteX10" fmla="*/ 41834 w 43256"/>
              <a:gd name="connsiteY10" fmla="*/ 15213 h 43219"/>
              <a:gd name="connsiteX11" fmla="*/ 41490 w 43256"/>
              <a:gd name="connsiteY11" fmla="*/ 15639 h 43219"/>
              <a:gd name="connsiteX12" fmla="*/ 38360 w 43256"/>
              <a:gd name="connsiteY12" fmla="*/ 5285 h 43219"/>
              <a:gd name="connsiteX13" fmla="*/ 38436 w 43256"/>
              <a:gd name="connsiteY13" fmla="*/ 6549 h 43219"/>
              <a:gd name="connsiteX14" fmla="*/ 29605 w 43256"/>
              <a:gd name="connsiteY14" fmla="*/ 2620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740 w 43256"/>
              <a:gd name="connsiteY6" fmla="*/ 36199 h 43219"/>
              <a:gd name="connsiteX7" fmla="*/ 28596 w 43256"/>
              <a:gd name="connsiteY7" fmla="*/ 36519 h 43219"/>
              <a:gd name="connsiteX8" fmla="*/ 37599 w 43256"/>
              <a:gd name="connsiteY8" fmla="*/ 30094 h 43219"/>
              <a:gd name="connsiteX9" fmla="*/ 37416 w 43256"/>
              <a:gd name="connsiteY9" fmla="*/ 29949 h 43219"/>
              <a:gd name="connsiteX10" fmla="*/ 41834 w 43256"/>
              <a:gd name="connsiteY10" fmla="*/ 15213 h 43219"/>
              <a:gd name="connsiteX11" fmla="*/ 41490 w 43256"/>
              <a:gd name="connsiteY11" fmla="*/ 15639 h 43219"/>
              <a:gd name="connsiteX12" fmla="*/ 38360 w 43256"/>
              <a:gd name="connsiteY12" fmla="*/ 5285 h 43219"/>
              <a:gd name="connsiteX13" fmla="*/ 38436 w 43256"/>
              <a:gd name="connsiteY13" fmla="*/ 6549 h 43219"/>
              <a:gd name="connsiteX14" fmla="*/ 29605 w 43256"/>
              <a:gd name="connsiteY14" fmla="*/ 2620 h 43219"/>
              <a:gd name="connsiteX15" fmla="*/ 29856 w 43256"/>
              <a:gd name="connsiteY15" fmla="*/ 2199 h 43219"/>
              <a:gd name="connsiteX16" fmla="*/ 22422 w 43256"/>
              <a:gd name="connsiteY16" fmla="*/ 3123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740 w 43256"/>
              <a:gd name="connsiteY6" fmla="*/ 36199 h 43219"/>
              <a:gd name="connsiteX7" fmla="*/ 28596 w 43256"/>
              <a:gd name="connsiteY7" fmla="*/ 36519 h 43219"/>
              <a:gd name="connsiteX8" fmla="*/ 37599 w 43256"/>
              <a:gd name="connsiteY8" fmla="*/ 30094 h 43219"/>
              <a:gd name="connsiteX9" fmla="*/ 37416 w 43256"/>
              <a:gd name="connsiteY9" fmla="*/ 29949 h 43219"/>
              <a:gd name="connsiteX10" fmla="*/ 41834 w 43256"/>
              <a:gd name="connsiteY10" fmla="*/ 15213 h 43219"/>
              <a:gd name="connsiteX11" fmla="*/ 41490 w 43256"/>
              <a:gd name="connsiteY11" fmla="*/ 15639 h 43219"/>
              <a:gd name="connsiteX12" fmla="*/ 38360 w 43256"/>
              <a:gd name="connsiteY12" fmla="*/ 5285 h 43219"/>
              <a:gd name="connsiteX13" fmla="*/ 38436 w 43256"/>
              <a:gd name="connsiteY13" fmla="*/ 6549 h 43219"/>
              <a:gd name="connsiteX14" fmla="*/ 29605 w 43256"/>
              <a:gd name="connsiteY14" fmla="*/ 2620 h 43219"/>
              <a:gd name="connsiteX15" fmla="*/ 29856 w 43256"/>
              <a:gd name="connsiteY15" fmla="*/ 2199 h 43219"/>
              <a:gd name="connsiteX16" fmla="*/ 22422 w 43256"/>
              <a:gd name="connsiteY16" fmla="*/ 3123 h 43219"/>
              <a:gd name="connsiteX17" fmla="*/ 22536 w 43256"/>
              <a:gd name="connsiteY17" fmla="*/ 3189 h 43219"/>
              <a:gd name="connsiteX18" fmla="*/ 14036 w 43256"/>
              <a:gd name="connsiteY18" fmla="*/ 5051 h 43219"/>
              <a:gd name="connsiteX19" fmla="*/ 14355 w 43256"/>
              <a:gd name="connsiteY19" fmla="*/ 5340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740 w 43256"/>
              <a:gd name="connsiteY6" fmla="*/ 36199 h 43219"/>
              <a:gd name="connsiteX7" fmla="*/ 28596 w 43256"/>
              <a:gd name="connsiteY7" fmla="*/ 36519 h 43219"/>
              <a:gd name="connsiteX8" fmla="*/ 37599 w 43256"/>
              <a:gd name="connsiteY8" fmla="*/ 30094 h 43219"/>
              <a:gd name="connsiteX9" fmla="*/ 37416 w 43256"/>
              <a:gd name="connsiteY9" fmla="*/ 29949 h 43219"/>
              <a:gd name="connsiteX10" fmla="*/ 41834 w 43256"/>
              <a:gd name="connsiteY10" fmla="*/ 15213 h 43219"/>
              <a:gd name="connsiteX11" fmla="*/ 41490 w 43256"/>
              <a:gd name="connsiteY11" fmla="*/ 15639 h 43219"/>
              <a:gd name="connsiteX12" fmla="*/ 38360 w 43256"/>
              <a:gd name="connsiteY12" fmla="*/ 5285 h 43219"/>
              <a:gd name="connsiteX13" fmla="*/ 38436 w 43256"/>
              <a:gd name="connsiteY13" fmla="*/ 6549 h 43219"/>
              <a:gd name="connsiteX14" fmla="*/ 29605 w 43256"/>
              <a:gd name="connsiteY14" fmla="*/ 2620 h 43219"/>
              <a:gd name="connsiteX15" fmla="*/ 29856 w 43256"/>
              <a:gd name="connsiteY15" fmla="*/ 2199 h 43219"/>
              <a:gd name="connsiteX16" fmla="*/ 22422 w 43256"/>
              <a:gd name="connsiteY16" fmla="*/ 3123 h 43219"/>
              <a:gd name="connsiteX17" fmla="*/ 22536 w 43256"/>
              <a:gd name="connsiteY17" fmla="*/ 3189 h 43219"/>
              <a:gd name="connsiteX18" fmla="*/ 14036 w 43256"/>
              <a:gd name="connsiteY18" fmla="*/ 5051 h 43219"/>
              <a:gd name="connsiteX19" fmla="*/ 14355 w 43256"/>
              <a:gd name="connsiteY19" fmla="*/ 5340 h 43219"/>
              <a:gd name="connsiteX20" fmla="*/ 4040 w 43256"/>
              <a:gd name="connsiteY20" fmla="*/ 14721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767 w 43256"/>
              <a:gd name="connsiteY0" fmla="*/ 25374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740 w 43256"/>
              <a:gd name="connsiteY6" fmla="*/ 36199 h 43219"/>
              <a:gd name="connsiteX7" fmla="*/ 28596 w 43256"/>
              <a:gd name="connsiteY7" fmla="*/ 36519 h 43219"/>
              <a:gd name="connsiteX8" fmla="*/ 37599 w 43256"/>
              <a:gd name="connsiteY8" fmla="*/ 30094 h 43219"/>
              <a:gd name="connsiteX9" fmla="*/ 37416 w 43256"/>
              <a:gd name="connsiteY9" fmla="*/ 29949 h 43219"/>
              <a:gd name="connsiteX10" fmla="*/ 41834 w 43256"/>
              <a:gd name="connsiteY10" fmla="*/ 15213 h 43219"/>
              <a:gd name="connsiteX11" fmla="*/ 41490 w 43256"/>
              <a:gd name="connsiteY11" fmla="*/ 15639 h 43219"/>
              <a:gd name="connsiteX12" fmla="*/ 38360 w 43256"/>
              <a:gd name="connsiteY12" fmla="*/ 5285 h 43219"/>
              <a:gd name="connsiteX13" fmla="*/ 38436 w 43256"/>
              <a:gd name="connsiteY13" fmla="*/ 6549 h 43219"/>
              <a:gd name="connsiteX14" fmla="*/ 29605 w 43256"/>
              <a:gd name="connsiteY14" fmla="*/ 2620 h 43219"/>
              <a:gd name="connsiteX15" fmla="*/ 29856 w 43256"/>
              <a:gd name="connsiteY15" fmla="*/ 2199 h 43219"/>
              <a:gd name="connsiteX16" fmla="*/ 22422 w 43256"/>
              <a:gd name="connsiteY16" fmla="*/ 3123 h 43219"/>
              <a:gd name="connsiteX17" fmla="*/ 22536 w 43256"/>
              <a:gd name="connsiteY17" fmla="*/ 3189 h 43219"/>
              <a:gd name="connsiteX18" fmla="*/ 14036 w 43256"/>
              <a:gd name="connsiteY18" fmla="*/ 5051 h 43219"/>
              <a:gd name="connsiteX19" fmla="*/ 14355 w 43256"/>
              <a:gd name="connsiteY19" fmla="*/ 5340 h 43219"/>
              <a:gd name="connsiteX20" fmla="*/ 4040 w 43256"/>
              <a:gd name="connsiteY20" fmla="*/ 14721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767 w 43256"/>
              <a:gd name="connsiteY0" fmla="*/ 25374 h 43219"/>
              <a:gd name="connsiteX1" fmla="*/ 2196 w 43256"/>
              <a:gd name="connsiteY1" fmla="*/ 25239 h 43219"/>
              <a:gd name="connsiteX2" fmla="*/ 6106 w 43256"/>
              <a:gd name="connsiteY2" fmla="*/ 34890 h 43219"/>
              <a:gd name="connsiteX3" fmla="*/ 5856 w 43256"/>
              <a:gd name="connsiteY3" fmla="*/ 35139 h 43219"/>
              <a:gd name="connsiteX4" fmla="*/ 16514 w 43256"/>
              <a:gd name="connsiteY4" fmla="*/ 38949 h 43219"/>
              <a:gd name="connsiteX5" fmla="*/ 15846 w 43256"/>
              <a:gd name="connsiteY5" fmla="*/ 37209 h 43219"/>
              <a:gd name="connsiteX6" fmla="*/ 28740 w 43256"/>
              <a:gd name="connsiteY6" fmla="*/ 36199 h 43219"/>
              <a:gd name="connsiteX7" fmla="*/ 28596 w 43256"/>
              <a:gd name="connsiteY7" fmla="*/ 36519 h 43219"/>
              <a:gd name="connsiteX8" fmla="*/ 37599 w 43256"/>
              <a:gd name="connsiteY8" fmla="*/ 30094 h 43219"/>
              <a:gd name="connsiteX9" fmla="*/ 37416 w 43256"/>
              <a:gd name="connsiteY9" fmla="*/ 29949 h 43219"/>
              <a:gd name="connsiteX10" fmla="*/ 41834 w 43256"/>
              <a:gd name="connsiteY10" fmla="*/ 15213 h 43219"/>
              <a:gd name="connsiteX11" fmla="*/ 41490 w 43256"/>
              <a:gd name="connsiteY11" fmla="*/ 15639 h 43219"/>
              <a:gd name="connsiteX12" fmla="*/ 38360 w 43256"/>
              <a:gd name="connsiteY12" fmla="*/ 5285 h 43219"/>
              <a:gd name="connsiteX13" fmla="*/ 38436 w 43256"/>
              <a:gd name="connsiteY13" fmla="*/ 6549 h 43219"/>
              <a:gd name="connsiteX14" fmla="*/ 29605 w 43256"/>
              <a:gd name="connsiteY14" fmla="*/ 2620 h 43219"/>
              <a:gd name="connsiteX15" fmla="*/ 29856 w 43256"/>
              <a:gd name="connsiteY15" fmla="*/ 2199 h 43219"/>
              <a:gd name="connsiteX16" fmla="*/ 22422 w 43256"/>
              <a:gd name="connsiteY16" fmla="*/ 3123 h 43219"/>
              <a:gd name="connsiteX17" fmla="*/ 22536 w 43256"/>
              <a:gd name="connsiteY17" fmla="*/ 3189 h 43219"/>
              <a:gd name="connsiteX18" fmla="*/ 14036 w 43256"/>
              <a:gd name="connsiteY18" fmla="*/ 5051 h 43219"/>
              <a:gd name="connsiteX19" fmla="*/ 14355 w 43256"/>
              <a:gd name="connsiteY19" fmla="*/ 5340 h 43219"/>
              <a:gd name="connsiteX20" fmla="*/ 4040 w 43256"/>
              <a:gd name="connsiteY20" fmla="*/ 14721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767 w 43256"/>
              <a:gd name="connsiteY0" fmla="*/ 25374 h 43219"/>
              <a:gd name="connsiteX1" fmla="*/ 2196 w 43256"/>
              <a:gd name="connsiteY1" fmla="*/ 25239 h 43219"/>
              <a:gd name="connsiteX2" fmla="*/ 6106 w 43256"/>
              <a:gd name="connsiteY2" fmla="*/ 34890 h 43219"/>
              <a:gd name="connsiteX3" fmla="*/ 5856 w 43256"/>
              <a:gd name="connsiteY3" fmla="*/ 35139 h 43219"/>
              <a:gd name="connsiteX4" fmla="*/ 16514 w 43256"/>
              <a:gd name="connsiteY4" fmla="*/ 38949 h 43219"/>
              <a:gd name="connsiteX5" fmla="*/ 16459 w 43256"/>
              <a:gd name="connsiteY5" fmla="*/ 39062 h 43219"/>
              <a:gd name="connsiteX6" fmla="*/ 28740 w 43256"/>
              <a:gd name="connsiteY6" fmla="*/ 36199 h 43219"/>
              <a:gd name="connsiteX7" fmla="*/ 28596 w 43256"/>
              <a:gd name="connsiteY7" fmla="*/ 36519 h 43219"/>
              <a:gd name="connsiteX8" fmla="*/ 37599 w 43256"/>
              <a:gd name="connsiteY8" fmla="*/ 30094 h 43219"/>
              <a:gd name="connsiteX9" fmla="*/ 37416 w 43256"/>
              <a:gd name="connsiteY9" fmla="*/ 29949 h 43219"/>
              <a:gd name="connsiteX10" fmla="*/ 41834 w 43256"/>
              <a:gd name="connsiteY10" fmla="*/ 15213 h 43219"/>
              <a:gd name="connsiteX11" fmla="*/ 41490 w 43256"/>
              <a:gd name="connsiteY11" fmla="*/ 15639 h 43219"/>
              <a:gd name="connsiteX12" fmla="*/ 38360 w 43256"/>
              <a:gd name="connsiteY12" fmla="*/ 5285 h 43219"/>
              <a:gd name="connsiteX13" fmla="*/ 38436 w 43256"/>
              <a:gd name="connsiteY13" fmla="*/ 6549 h 43219"/>
              <a:gd name="connsiteX14" fmla="*/ 29605 w 43256"/>
              <a:gd name="connsiteY14" fmla="*/ 2620 h 43219"/>
              <a:gd name="connsiteX15" fmla="*/ 29856 w 43256"/>
              <a:gd name="connsiteY15" fmla="*/ 2199 h 43219"/>
              <a:gd name="connsiteX16" fmla="*/ 22422 w 43256"/>
              <a:gd name="connsiteY16" fmla="*/ 3123 h 43219"/>
              <a:gd name="connsiteX17" fmla="*/ 22536 w 43256"/>
              <a:gd name="connsiteY17" fmla="*/ 3189 h 43219"/>
              <a:gd name="connsiteX18" fmla="*/ 14036 w 43256"/>
              <a:gd name="connsiteY18" fmla="*/ 5051 h 43219"/>
              <a:gd name="connsiteX19" fmla="*/ 14355 w 43256"/>
              <a:gd name="connsiteY19" fmla="*/ 5340 h 43219"/>
              <a:gd name="connsiteX20" fmla="*/ 4040 w 43256"/>
              <a:gd name="connsiteY20" fmla="*/ 14721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767 w 43256"/>
              <a:gd name="connsiteY0" fmla="*/ 25374 h 43219"/>
              <a:gd name="connsiteX1" fmla="*/ 2196 w 43256"/>
              <a:gd name="connsiteY1" fmla="*/ 25239 h 43219"/>
              <a:gd name="connsiteX2" fmla="*/ 6106 w 43256"/>
              <a:gd name="connsiteY2" fmla="*/ 34890 h 43219"/>
              <a:gd name="connsiteX3" fmla="*/ 5856 w 43256"/>
              <a:gd name="connsiteY3" fmla="*/ 35139 h 43219"/>
              <a:gd name="connsiteX4" fmla="*/ 16514 w 43256"/>
              <a:gd name="connsiteY4" fmla="*/ 38949 h 43219"/>
              <a:gd name="connsiteX5" fmla="*/ 16459 w 43256"/>
              <a:gd name="connsiteY5" fmla="*/ 39062 h 43219"/>
              <a:gd name="connsiteX6" fmla="*/ 28740 w 43256"/>
              <a:gd name="connsiteY6" fmla="*/ 36199 h 43219"/>
              <a:gd name="connsiteX7" fmla="*/ 28596 w 43256"/>
              <a:gd name="connsiteY7" fmla="*/ 36519 h 43219"/>
              <a:gd name="connsiteX8" fmla="*/ 37599 w 43256"/>
              <a:gd name="connsiteY8" fmla="*/ 30094 h 43219"/>
              <a:gd name="connsiteX9" fmla="*/ 38484 w 43256"/>
              <a:gd name="connsiteY9" fmla="*/ 29922 h 43219"/>
              <a:gd name="connsiteX10" fmla="*/ 37416 w 43256"/>
              <a:gd name="connsiteY10" fmla="*/ 29949 h 43219"/>
              <a:gd name="connsiteX11" fmla="*/ 41834 w 43256"/>
              <a:gd name="connsiteY11" fmla="*/ 15213 h 43219"/>
              <a:gd name="connsiteX12" fmla="*/ 41490 w 43256"/>
              <a:gd name="connsiteY12" fmla="*/ 15639 h 43219"/>
              <a:gd name="connsiteX13" fmla="*/ 38360 w 43256"/>
              <a:gd name="connsiteY13" fmla="*/ 5285 h 43219"/>
              <a:gd name="connsiteX14" fmla="*/ 38436 w 43256"/>
              <a:gd name="connsiteY14" fmla="*/ 6549 h 43219"/>
              <a:gd name="connsiteX15" fmla="*/ 29605 w 43256"/>
              <a:gd name="connsiteY15" fmla="*/ 2620 h 43219"/>
              <a:gd name="connsiteX16" fmla="*/ 29856 w 43256"/>
              <a:gd name="connsiteY16" fmla="*/ 2199 h 43219"/>
              <a:gd name="connsiteX17" fmla="*/ 22422 w 43256"/>
              <a:gd name="connsiteY17" fmla="*/ 3123 h 43219"/>
              <a:gd name="connsiteX18" fmla="*/ 22536 w 43256"/>
              <a:gd name="connsiteY18" fmla="*/ 3189 h 43219"/>
              <a:gd name="connsiteX19" fmla="*/ 14036 w 43256"/>
              <a:gd name="connsiteY19" fmla="*/ 5051 h 43219"/>
              <a:gd name="connsiteX20" fmla="*/ 14355 w 43256"/>
              <a:gd name="connsiteY20" fmla="*/ 5340 h 43219"/>
              <a:gd name="connsiteX21" fmla="*/ 4040 w 43256"/>
              <a:gd name="connsiteY21" fmla="*/ 14721 h 43219"/>
              <a:gd name="connsiteX22" fmla="*/ 3936 w 43256"/>
              <a:gd name="connsiteY22"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2767" y="25374"/>
                </a:moveTo>
                <a:cubicBezTo>
                  <a:pt x="1883" y="25468"/>
                  <a:pt x="2961" y="25852"/>
                  <a:pt x="2196" y="25239"/>
                </a:cubicBezTo>
                <a:moveTo>
                  <a:pt x="6106" y="34890"/>
                </a:moveTo>
                <a:cubicBezTo>
                  <a:pt x="5751" y="35083"/>
                  <a:pt x="6236" y="35079"/>
                  <a:pt x="5856" y="35139"/>
                </a:cubicBezTo>
                <a:moveTo>
                  <a:pt x="16514" y="38949"/>
                </a:moveTo>
                <a:cubicBezTo>
                  <a:pt x="16247" y="38403"/>
                  <a:pt x="16636" y="39673"/>
                  <a:pt x="16459" y="39062"/>
                </a:cubicBezTo>
                <a:moveTo>
                  <a:pt x="28740" y="36199"/>
                </a:moveTo>
                <a:cubicBezTo>
                  <a:pt x="28701" y="36846"/>
                  <a:pt x="28734" y="35897"/>
                  <a:pt x="28596" y="36519"/>
                </a:cubicBezTo>
                <a:moveTo>
                  <a:pt x="37599" y="30094"/>
                </a:moveTo>
                <a:cubicBezTo>
                  <a:pt x="39247" y="28995"/>
                  <a:pt x="38515" y="29946"/>
                  <a:pt x="38484" y="29922"/>
                </a:cubicBezTo>
                <a:cubicBezTo>
                  <a:pt x="38454" y="29898"/>
                  <a:pt x="36858" y="32401"/>
                  <a:pt x="37416" y="29949"/>
                </a:cubicBezTo>
                <a:moveTo>
                  <a:pt x="41834" y="15213"/>
                </a:moveTo>
                <a:cubicBezTo>
                  <a:pt x="41509" y="16245"/>
                  <a:pt x="42118" y="14911"/>
                  <a:pt x="41490" y="15639"/>
                </a:cubicBezTo>
                <a:moveTo>
                  <a:pt x="38360" y="5285"/>
                </a:moveTo>
                <a:cubicBezTo>
                  <a:pt x="38415" y="5702"/>
                  <a:pt x="38441" y="6125"/>
                  <a:pt x="38436" y="6549"/>
                </a:cubicBezTo>
                <a:moveTo>
                  <a:pt x="29605" y="2620"/>
                </a:moveTo>
                <a:cubicBezTo>
                  <a:pt x="29794" y="2037"/>
                  <a:pt x="29552" y="2685"/>
                  <a:pt x="29856" y="2199"/>
                </a:cubicBezTo>
                <a:moveTo>
                  <a:pt x="22422" y="3123"/>
                </a:moveTo>
                <a:cubicBezTo>
                  <a:pt x="22499" y="2641"/>
                  <a:pt x="22375" y="3630"/>
                  <a:pt x="22536" y="3189"/>
                </a:cubicBezTo>
                <a:moveTo>
                  <a:pt x="14036" y="5051"/>
                </a:moveTo>
                <a:cubicBezTo>
                  <a:pt x="14508" y="5427"/>
                  <a:pt x="13963" y="4821"/>
                  <a:pt x="14355" y="5340"/>
                </a:cubicBezTo>
                <a:moveTo>
                  <a:pt x="4040" y="14721"/>
                </a:moveTo>
                <a:cubicBezTo>
                  <a:pt x="3937" y="14257"/>
                  <a:pt x="3984" y="14710"/>
                  <a:pt x="3936" y="14229"/>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7" name="Rounded Rectangle 6"/>
          <p:cNvSpPr/>
          <p:nvPr/>
        </p:nvSpPr>
        <p:spPr bwMode="ltGray">
          <a:xfrm>
            <a:off x="2429624" y="1447800"/>
            <a:ext cx="3276600" cy="3094127"/>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8" name="TextBox 7"/>
          <p:cNvSpPr txBox="1"/>
          <p:nvPr/>
        </p:nvSpPr>
        <p:spPr>
          <a:xfrm>
            <a:off x="2567041" y="1586287"/>
            <a:ext cx="914400" cy="914400"/>
          </a:xfrm>
          <a:prstGeom prst="rect">
            <a:avLst/>
          </a:prstGeom>
          <a:noFill/>
        </p:spPr>
        <p:txBody>
          <a:bodyPr wrap="none" lIns="0" tIns="0" rIns="0" bIns="0" rtlCol="0">
            <a:noAutofit/>
          </a:bodyPr>
          <a:lstStyle/>
          <a:p>
            <a:pPr>
              <a:lnSpc>
                <a:spcPct val="90000"/>
              </a:lnSpc>
            </a:pPr>
            <a:r>
              <a:rPr lang="en-US" sz="1600" dirty="0" smtClean="0">
                <a:latin typeface="MetricHPE" panose="020B0503030202060203" pitchFamily="34" charset="0"/>
              </a:rPr>
              <a:t>Kubernetes Service Catalog</a:t>
            </a:r>
            <a:endParaRPr lang="en-US" sz="1600" dirty="0">
              <a:latin typeface="MetricHPE" panose="020B0503030202060203" pitchFamily="34" charset="0"/>
            </a:endParaRPr>
          </a:p>
        </p:txBody>
      </p:sp>
      <p:sp>
        <p:nvSpPr>
          <p:cNvPr id="9" name="TextBox 8"/>
          <p:cNvSpPr txBox="1"/>
          <p:nvPr/>
        </p:nvSpPr>
        <p:spPr>
          <a:xfrm>
            <a:off x="1720608" y="3342287"/>
            <a:ext cx="753110" cy="342900"/>
          </a:xfrm>
          <a:prstGeom prst="rect">
            <a:avLst/>
          </a:prstGeom>
          <a:noFill/>
        </p:spPr>
        <p:txBody>
          <a:bodyPr wrap="square" lIns="0" tIns="0" rIns="0" bIns="0" rtlCol="0">
            <a:noAutofit/>
          </a:bodyPr>
          <a:lstStyle/>
          <a:p>
            <a:pPr>
              <a:lnSpc>
                <a:spcPct val="90000"/>
              </a:lnSpc>
            </a:pPr>
            <a:r>
              <a:rPr lang="en-US" sz="1400" dirty="0" smtClean="0">
                <a:latin typeface="MetricHPE" panose="020B0503030202060203" pitchFamily="34" charset="0"/>
              </a:rPr>
              <a:t>Operator</a:t>
            </a:r>
            <a:endParaRPr lang="en-US" sz="1400" dirty="0">
              <a:latin typeface="MetricHPE" panose="020B0503030202060203" pitchFamily="34" charset="0"/>
            </a:endParaRPr>
          </a:p>
        </p:txBody>
      </p:sp>
      <p:sp>
        <p:nvSpPr>
          <p:cNvPr id="10" name="Rounded Rectangle 9"/>
          <p:cNvSpPr/>
          <p:nvPr/>
        </p:nvSpPr>
        <p:spPr bwMode="ltGray">
          <a:xfrm>
            <a:off x="3390044" y="1983368"/>
            <a:ext cx="1447800" cy="457200"/>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1" name="Rounded Rectangle 10"/>
          <p:cNvSpPr/>
          <p:nvPr/>
        </p:nvSpPr>
        <p:spPr bwMode="ltGray">
          <a:xfrm>
            <a:off x="3390044" y="3075116"/>
            <a:ext cx="1447800" cy="476250"/>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2" name="TextBox 11"/>
          <p:cNvSpPr txBox="1"/>
          <p:nvPr/>
        </p:nvSpPr>
        <p:spPr>
          <a:xfrm>
            <a:off x="3572624" y="2090977"/>
            <a:ext cx="1219200" cy="381000"/>
          </a:xfrm>
          <a:prstGeom prst="rect">
            <a:avLst/>
          </a:prstGeom>
          <a:noFill/>
        </p:spPr>
        <p:txBody>
          <a:bodyPr wrap="square" lIns="0" tIns="0" rIns="0" bIns="0" rtlCol="0">
            <a:noAutofit/>
          </a:bodyPr>
          <a:lstStyle/>
          <a:p>
            <a:pPr>
              <a:lnSpc>
                <a:spcPct val="90000"/>
              </a:lnSpc>
            </a:pPr>
            <a:r>
              <a:rPr lang="en-US" sz="1600" dirty="0" smtClean="0">
                <a:latin typeface="MetricHPE" panose="020B0503030202060203" pitchFamily="34" charset="0"/>
              </a:rPr>
              <a:t>K8 Catalogs</a:t>
            </a:r>
            <a:endParaRPr lang="en-US" sz="1600" dirty="0">
              <a:latin typeface="MetricHPE" panose="020B0503030202060203" pitchFamily="34" charset="0"/>
            </a:endParaRPr>
          </a:p>
        </p:txBody>
      </p:sp>
      <p:sp>
        <p:nvSpPr>
          <p:cNvPr id="13" name="TextBox 12"/>
          <p:cNvSpPr txBox="1"/>
          <p:nvPr/>
        </p:nvSpPr>
        <p:spPr>
          <a:xfrm>
            <a:off x="3601724" y="3060142"/>
            <a:ext cx="1265220" cy="609600"/>
          </a:xfrm>
          <a:prstGeom prst="rect">
            <a:avLst/>
          </a:prstGeom>
          <a:noFill/>
        </p:spPr>
        <p:txBody>
          <a:bodyPr wrap="square" lIns="0" tIns="0" rIns="0" bIns="0" rtlCol="0">
            <a:noAutofit/>
          </a:bodyPr>
          <a:lstStyle/>
          <a:p>
            <a:pPr>
              <a:lnSpc>
                <a:spcPct val="90000"/>
              </a:lnSpc>
            </a:pPr>
            <a:r>
              <a:rPr lang="en-US" sz="1600" dirty="0" smtClean="0">
                <a:latin typeface="MetricHPE" panose="020B0503030202060203" pitchFamily="34" charset="0"/>
              </a:rPr>
              <a:t>Catalog Registry</a:t>
            </a:r>
            <a:endParaRPr lang="en-US" sz="1600" dirty="0">
              <a:latin typeface="MetricHPE" panose="020B0503030202060203" pitchFamily="34" charset="0"/>
            </a:endParaRPr>
          </a:p>
        </p:txBody>
      </p:sp>
      <p:sp>
        <p:nvSpPr>
          <p:cNvPr id="14" name="TextBox 13"/>
          <p:cNvSpPr txBox="1"/>
          <p:nvPr/>
        </p:nvSpPr>
        <p:spPr>
          <a:xfrm>
            <a:off x="8549597" y="1751959"/>
            <a:ext cx="1371600" cy="1143000"/>
          </a:xfrm>
          <a:prstGeom prst="rect">
            <a:avLst/>
          </a:prstGeom>
          <a:noFill/>
        </p:spPr>
        <p:txBody>
          <a:bodyPr wrap="square" lIns="0" tIns="0" rIns="0" bIns="0" rtlCol="0">
            <a:noAutofit/>
          </a:bodyPr>
          <a:lstStyle/>
          <a:p>
            <a:pPr>
              <a:lnSpc>
                <a:spcPct val="90000"/>
              </a:lnSpc>
            </a:pPr>
            <a:r>
              <a:rPr lang="en-US" sz="1600" dirty="0" smtClean="0">
                <a:latin typeface="MetricHPE" panose="020B0503030202060203" pitchFamily="34" charset="0"/>
              </a:rPr>
              <a:t>AWS</a:t>
            </a:r>
            <a:endParaRPr lang="en-US" sz="1600" dirty="0">
              <a:latin typeface="MetricHPE" panose="020B0503030202060203" pitchFamily="34" charset="0"/>
            </a:endParaRPr>
          </a:p>
        </p:txBody>
      </p:sp>
      <p:sp>
        <p:nvSpPr>
          <p:cNvPr id="15" name="TextBox 14"/>
          <p:cNvSpPr txBox="1"/>
          <p:nvPr/>
        </p:nvSpPr>
        <p:spPr>
          <a:xfrm>
            <a:off x="7831475" y="3125698"/>
            <a:ext cx="1161383" cy="838200"/>
          </a:xfrm>
          <a:prstGeom prst="rect">
            <a:avLst/>
          </a:prstGeom>
          <a:noFill/>
        </p:spPr>
        <p:txBody>
          <a:bodyPr wrap="square" lIns="0" tIns="0" rIns="0" bIns="0" rtlCol="0">
            <a:noAutofit/>
          </a:bodyPr>
          <a:lstStyle/>
          <a:p>
            <a:pPr>
              <a:lnSpc>
                <a:spcPct val="90000"/>
              </a:lnSpc>
            </a:pPr>
            <a:r>
              <a:rPr lang="en-US" sz="1400" dirty="0" smtClean="0">
                <a:latin typeface="MetricHPE" panose="020B0503030202060203" pitchFamily="34" charset="0"/>
              </a:rPr>
              <a:t>OSB Grommet</a:t>
            </a:r>
            <a:r>
              <a:rPr lang="en-US" dirty="0" smtClean="0">
                <a:latin typeface="MetricHPE" panose="020B0503030202060203" pitchFamily="34" charset="0"/>
              </a:rPr>
              <a:t> </a:t>
            </a:r>
            <a:r>
              <a:rPr lang="en-US" sz="1400" dirty="0" smtClean="0">
                <a:latin typeface="MetricHPE" panose="020B0503030202060203" pitchFamily="34" charset="0"/>
              </a:rPr>
              <a:t>Broker</a:t>
            </a:r>
            <a:endParaRPr lang="en-US" sz="1400" dirty="0">
              <a:latin typeface="MetricHPE" panose="020B0503030202060203" pitchFamily="34" charset="0"/>
            </a:endParaRPr>
          </a:p>
        </p:txBody>
      </p:sp>
      <p:sp>
        <p:nvSpPr>
          <p:cNvPr id="16" name="Rounded Rectangle 15"/>
          <p:cNvSpPr/>
          <p:nvPr/>
        </p:nvSpPr>
        <p:spPr bwMode="ltGray">
          <a:xfrm>
            <a:off x="7635197" y="1736868"/>
            <a:ext cx="2286000" cy="1920732"/>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7" name="TextBox 16"/>
          <p:cNvSpPr txBox="1"/>
          <p:nvPr/>
        </p:nvSpPr>
        <p:spPr>
          <a:xfrm>
            <a:off x="1422650" y="893396"/>
            <a:ext cx="5587750" cy="38100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ash"/>
          </a:ln>
        </p:spPr>
        <p:txBody>
          <a:bodyPr wrap="square" lIns="0" tIns="0" rIns="0" bIns="0" rtlCol="0">
            <a:noAutofit/>
          </a:bodyPr>
          <a:lstStyle/>
          <a:p>
            <a:pPr>
              <a:lnSpc>
                <a:spcPct val="90000"/>
              </a:lnSpc>
            </a:pPr>
            <a:r>
              <a:rPr lang="en-US" sz="2000" dirty="0" smtClean="0">
                <a:latin typeface="MetricHPE" panose="020B0503030202060203" pitchFamily="34" charset="0"/>
              </a:rPr>
              <a:t>Expose Grommet App as a service using OSB Broker</a:t>
            </a:r>
            <a:endParaRPr lang="en-US" sz="2000" dirty="0">
              <a:latin typeface="MetricHPE" panose="020B0503030202060203" pitchFamily="34" charset="0"/>
            </a:endParaRPr>
          </a:p>
        </p:txBody>
      </p:sp>
      <p:sp>
        <p:nvSpPr>
          <p:cNvPr id="19" name="Rectangle 18"/>
          <p:cNvSpPr/>
          <p:nvPr/>
        </p:nvSpPr>
        <p:spPr bwMode="ltGray">
          <a:xfrm>
            <a:off x="7912387" y="1943984"/>
            <a:ext cx="457200" cy="11605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cxnSp>
        <p:nvCxnSpPr>
          <p:cNvPr id="21" name="Straight Arrow Connector 20"/>
          <p:cNvCxnSpPr>
            <a:stCxn id="12" idx="3"/>
            <a:endCxn id="19" idx="1"/>
          </p:cNvCxnSpPr>
          <p:nvPr/>
        </p:nvCxnSpPr>
        <p:spPr>
          <a:xfrm>
            <a:off x="4791824" y="2281477"/>
            <a:ext cx="3120563" cy="24278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3"/>
            <a:endCxn id="19" idx="1"/>
          </p:cNvCxnSpPr>
          <p:nvPr/>
        </p:nvCxnSpPr>
        <p:spPr>
          <a:xfrm flipV="1">
            <a:off x="4837844" y="2524260"/>
            <a:ext cx="3074543" cy="78898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9" idx="3"/>
            <a:endCxn id="42" idx="1"/>
          </p:cNvCxnSpPr>
          <p:nvPr/>
        </p:nvCxnSpPr>
        <p:spPr>
          <a:xfrm>
            <a:off x="8369587" y="2524260"/>
            <a:ext cx="774413" cy="712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57096" y="4715331"/>
            <a:ext cx="2886824" cy="381000"/>
          </a:xfrm>
          <a:prstGeom prst="rect">
            <a:avLst/>
          </a:prstGeom>
          <a:noFill/>
        </p:spPr>
        <p:txBody>
          <a:bodyPr wrap="square" lIns="0" tIns="0" rIns="0" bIns="0" rtlCol="0">
            <a:noAutofit/>
          </a:bodyPr>
          <a:lstStyle/>
          <a:p>
            <a:pPr>
              <a:lnSpc>
                <a:spcPct val="90000"/>
              </a:lnSpc>
            </a:pPr>
            <a:r>
              <a:rPr lang="en-US" dirty="0" smtClean="0">
                <a:latin typeface="MetricHPE" panose="020B0503030202060203" pitchFamily="34" charset="0"/>
              </a:rPr>
              <a:t>Kubernetes</a:t>
            </a:r>
            <a:endParaRPr lang="en-US" dirty="0">
              <a:latin typeface="MetricHPE" panose="020B0503030202060203" pitchFamily="34" charset="0"/>
            </a:endParaRPr>
          </a:p>
        </p:txBody>
      </p:sp>
      <p:sp>
        <p:nvSpPr>
          <p:cNvPr id="38" name="TextBox 37"/>
          <p:cNvSpPr txBox="1"/>
          <p:nvPr/>
        </p:nvSpPr>
        <p:spPr>
          <a:xfrm>
            <a:off x="9108521" y="3055932"/>
            <a:ext cx="928339" cy="733692"/>
          </a:xfrm>
          <a:prstGeom prst="rect">
            <a:avLst/>
          </a:prstGeom>
          <a:noFill/>
        </p:spPr>
        <p:txBody>
          <a:bodyPr wrap="square" lIns="0" tIns="0" rIns="0" bIns="0" rtlCol="0">
            <a:noAutofit/>
          </a:bodyPr>
          <a:lstStyle/>
          <a:p>
            <a:pPr>
              <a:lnSpc>
                <a:spcPct val="90000"/>
              </a:lnSpc>
            </a:pPr>
            <a:r>
              <a:rPr lang="en-US" sz="1400" dirty="0" smtClean="0">
                <a:latin typeface="MetricHPE" panose="020B0503030202060203" pitchFamily="34" charset="0"/>
              </a:rPr>
              <a:t>Grommet App </a:t>
            </a:r>
            <a:r>
              <a:rPr lang="en-US" sz="1400" dirty="0" err="1" smtClean="0">
                <a:latin typeface="MetricHPE" panose="020B0503030202060203" pitchFamily="34" charset="0"/>
              </a:rPr>
              <a:t>vms</a:t>
            </a:r>
            <a:endParaRPr lang="en-US" sz="1400" dirty="0">
              <a:latin typeface="MetricHPE" panose="020B0503030202060203" pitchFamily="34" charset="0"/>
            </a:endParaRPr>
          </a:p>
        </p:txBody>
      </p:sp>
      <p:cxnSp>
        <p:nvCxnSpPr>
          <p:cNvPr id="41" name="Straight Connector 40"/>
          <p:cNvCxnSpPr/>
          <p:nvPr/>
        </p:nvCxnSpPr>
        <p:spPr>
          <a:xfrm>
            <a:off x="9829800" y="1943984"/>
            <a:ext cx="0" cy="898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bwMode="ltGray">
          <a:xfrm>
            <a:off x="9144000" y="2090977"/>
            <a:ext cx="457200" cy="8808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cxnSp>
        <p:nvCxnSpPr>
          <p:cNvPr id="44" name="Straight Connector 43"/>
          <p:cNvCxnSpPr/>
          <p:nvPr/>
        </p:nvCxnSpPr>
        <p:spPr>
          <a:xfrm>
            <a:off x="9601200" y="2850480"/>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462175" y="1955814"/>
            <a:ext cx="3676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9372600" y="1963462"/>
            <a:ext cx="98034" cy="1076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748584" y="4667445"/>
            <a:ext cx="790831" cy="380795"/>
          </a:xfrm>
          <a:prstGeom prst="rect">
            <a:avLst/>
          </a:prstGeom>
          <a:noFill/>
        </p:spPr>
        <p:txBody>
          <a:bodyPr wrap="square" lIns="0" tIns="0" rIns="0" bIns="0" rtlCol="0">
            <a:noAutofit/>
          </a:bodyPr>
          <a:lstStyle/>
          <a:p>
            <a:pPr>
              <a:lnSpc>
                <a:spcPct val="90000"/>
              </a:lnSpc>
            </a:pPr>
            <a:r>
              <a:rPr lang="en-US" dirty="0" smtClean="0">
                <a:latin typeface="MetricHPE" panose="020B0503030202060203" pitchFamily="34" charset="0"/>
              </a:rPr>
              <a:t>Cloud</a:t>
            </a:r>
            <a:endParaRPr lang="en-US" dirty="0">
              <a:latin typeface="MetricHPE" panose="020B0503030202060203" pitchFamily="34" charset="0"/>
            </a:endParaRPr>
          </a:p>
        </p:txBody>
      </p:sp>
    </p:spTree>
    <p:extLst>
      <p:ext uri="{BB962C8B-B14F-4D97-AF65-F5344CB8AC3E}">
        <p14:creationId xmlns:p14="http://schemas.microsoft.com/office/powerpoint/2010/main" val="308219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9677400" cy="1936016"/>
          </a:xfrm>
        </p:spPr>
        <p:txBody>
          <a:bodyPr/>
          <a:lstStyle/>
          <a:p>
            <a:r>
              <a:rPr lang="en-US" sz="7200" dirty="0" smtClean="0">
                <a:latin typeface="MetricHPE" panose="020B0503030202060203" pitchFamily="34" charset="0"/>
              </a:rPr>
              <a:t>Registering a Service Broker</a:t>
            </a:r>
            <a:endParaRPr lang="en-US" sz="7200" dirty="0">
              <a:latin typeface="MetricHPE" panose="020B0503030202060203" pitchFamily="34" charset="0"/>
            </a:endParaRPr>
          </a:p>
        </p:txBody>
      </p:sp>
      <p:sp>
        <p:nvSpPr>
          <p:cNvPr id="4" name="Slide Number Placeholder 3"/>
          <p:cNvSpPr>
            <a:spLocks noGrp="1"/>
          </p:cNvSpPr>
          <p:nvPr>
            <p:ph type="sldNum" sz="quarter" idx="4"/>
          </p:nvPr>
        </p:nvSpPr>
        <p:spPr/>
        <p:txBody>
          <a:bodyPr/>
          <a:lstStyle/>
          <a:p>
            <a:fld id="{026767C7-A825-6147-AE0D-F20ED1FEEE5D}" type="slidenum">
              <a:rPr lang="en-US" smtClean="0"/>
              <a:pPr/>
              <a:t>26</a:t>
            </a:fld>
            <a:endParaRPr lang="en-US" dirty="0"/>
          </a:p>
        </p:txBody>
      </p:sp>
      <p:sp>
        <p:nvSpPr>
          <p:cNvPr id="6" name="Shape 140"/>
          <p:cNvSpPr>
            <a:spLocks noGrp="1"/>
          </p:cNvSpPr>
          <p:nvPr>
            <p:ph type="body" idx="1"/>
          </p:nvPr>
        </p:nvSpPr>
        <p:spPr>
          <a:xfrm>
            <a:off x="11430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rgbClr val="595959"/>
                </a:solidFill>
                <a:latin typeface="MetricHPE Black" panose="020B0A03030202060203" pitchFamily="34" charset="0"/>
                <a:ea typeface="Permanent Marker"/>
                <a:cs typeface="Permanent Marker"/>
                <a:sym typeface="Permanent Marker"/>
              </a:rPr>
              <a:t>CLOUD PLATFORM</a:t>
            </a:r>
            <a:endParaRPr sz="2000" dirty="0">
              <a:solidFill>
                <a:srgbClr val="595959"/>
              </a:solidFill>
              <a:latin typeface="MetricHPE Black" panose="020B0A03030202060203" pitchFamily="34" charset="0"/>
              <a:ea typeface="Permanent Marker"/>
              <a:cs typeface="Permanent Marker"/>
              <a:sym typeface="Permanent Marker"/>
            </a:endParaRPr>
          </a:p>
        </p:txBody>
      </p:sp>
      <p:sp>
        <p:nvSpPr>
          <p:cNvPr id="8" name="Shape 140"/>
          <p:cNvSpPr txBox="1">
            <a:spLocks/>
          </p:cNvSpPr>
          <p:nvPr/>
        </p:nvSpPr>
        <p:spPr>
          <a:xfrm>
            <a:off x="83058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vert="horz" wrap="square" lIns="91425" tIns="91425" rIns="91425" bIns="91425" rtlCol="0" anchor="ctr" anchorCtr="0">
            <a:noAutofit/>
          </a:bodyPr>
          <a:lstStyle>
            <a:lvl1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SERVICE</a:t>
            </a:r>
          </a:p>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BROKER</a:t>
            </a:r>
            <a:endParaRPr lang="en-US" sz="2000" dirty="0">
              <a:solidFill>
                <a:srgbClr val="595959"/>
              </a:solidFill>
              <a:latin typeface="MetricHPE Black" panose="020B0A03030202060203" pitchFamily="34" charset="0"/>
              <a:ea typeface="Permanent Marker"/>
              <a:cs typeface="Permanent Marker"/>
              <a:sym typeface="Permanent Marker"/>
            </a:endParaRPr>
          </a:p>
        </p:txBody>
      </p:sp>
      <p:cxnSp>
        <p:nvCxnSpPr>
          <p:cNvPr id="9" name="Straight Arrow Connector 8"/>
          <p:cNvCxnSpPr/>
          <p:nvPr/>
        </p:nvCxnSpPr>
        <p:spPr>
          <a:xfrm>
            <a:off x="2895600" y="28956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895600" y="34290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905000" y="2413338"/>
            <a:ext cx="5800627" cy="461665"/>
          </a:xfrm>
          <a:prstGeom prst="rect">
            <a:avLst/>
          </a:prstGeom>
        </p:spPr>
        <p:txBody>
          <a:bodyPr wrap="none">
            <a:spAutoFit/>
          </a:bodyPr>
          <a:lstStyle/>
          <a:p>
            <a:pPr lvl="4"/>
            <a:r>
              <a:rPr lang="en-US" sz="2400" dirty="0">
                <a:solidFill>
                  <a:srgbClr val="000000"/>
                </a:solidFill>
                <a:latin typeface="MetricHPE" panose="020B0503030202060203" pitchFamily="34" charset="0"/>
              </a:rPr>
              <a:t>Fetch Catalog </a:t>
            </a:r>
            <a:r>
              <a:rPr lang="en-US" sz="2400" dirty="0">
                <a:solidFill>
                  <a:srgbClr val="FF0000"/>
                </a:solidFill>
                <a:latin typeface="MetricHPE" panose="020B0503030202060203" pitchFamily="34" charset="0"/>
              </a:rPr>
              <a:t>GET /V2/catalog</a:t>
            </a:r>
          </a:p>
        </p:txBody>
      </p:sp>
      <p:sp>
        <p:nvSpPr>
          <p:cNvPr id="16" name="Rectangle 15"/>
          <p:cNvSpPr/>
          <p:nvPr/>
        </p:nvSpPr>
        <p:spPr>
          <a:xfrm>
            <a:off x="1828800" y="3027879"/>
            <a:ext cx="6348597" cy="461665"/>
          </a:xfrm>
          <a:prstGeom prst="rect">
            <a:avLst/>
          </a:prstGeom>
        </p:spPr>
        <p:txBody>
          <a:bodyPr wrap="none">
            <a:spAutoFit/>
          </a:bodyPr>
          <a:lstStyle/>
          <a:p>
            <a:pPr lvl="4"/>
            <a:r>
              <a:rPr lang="en-US" sz="2400" dirty="0">
                <a:solidFill>
                  <a:srgbClr val="000000"/>
                </a:solidFill>
                <a:latin typeface="MetricHPE" panose="020B0503030202060203" pitchFamily="34" charset="0"/>
              </a:rPr>
              <a:t>Return listing of services and plans</a:t>
            </a:r>
          </a:p>
        </p:txBody>
      </p:sp>
      <p:sp>
        <p:nvSpPr>
          <p:cNvPr id="17" name="Rectangle 16"/>
          <p:cNvSpPr/>
          <p:nvPr/>
        </p:nvSpPr>
        <p:spPr>
          <a:xfrm>
            <a:off x="3006795" y="3561278"/>
            <a:ext cx="2943434" cy="461665"/>
          </a:xfrm>
          <a:prstGeom prst="rect">
            <a:avLst/>
          </a:prstGeom>
        </p:spPr>
        <p:txBody>
          <a:bodyPr wrap="none">
            <a:spAutoFit/>
          </a:bodyPr>
          <a:lstStyle/>
          <a:p>
            <a:pPr lvl="4"/>
            <a:r>
              <a:rPr lang="en-US" sz="2400" dirty="0" smtClean="0">
                <a:solidFill>
                  <a:srgbClr val="000000"/>
                </a:solidFill>
                <a:latin typeface="MetricHPE" panose="020B0503030202060203" pitchFamily="34" charset="0"/>
              </a:rPr>
              <a:t>200 OK</a:t>
            </a:r>
            <a:endParaRPr lang="en-US" sz="2400" b="1" dirty="0">
              <a:solidFill>
                <a:srgbClr val="000000"/>
              </a:solidFill>
              <a:latin typeface="MetricHPE" panose="020B0503030202060203" pitchFamily="34" charset="0"/>
            </a:endParaRPr>
          </a:p>
        </p:txBody>
      </p:sp>
    </p:spTree>
    <p:extLst>
      <p:ext uri="{BB962C8B-B14F-4D97-AF65-F5344CB8AC3E}">
        <p14:creationId xmlns:p14="http://schemas.microsoft.com/office/powerpoint/2010/main" val="376789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991600" cy="1936016"/>
          </a:xfrm>
        </p:spPr>
        <p:txBody>
          <a:bodyPr/>
          <a:lstStyle/>
          <a:p>
            <a:r>
              <a:rPr lang="en-US" dirty="0" smtClean="0">
                <a:latin typeface="MetricHPE" panose="020B0503030202060203" pitchFamily="34" charset="0"/>
              </a:rPr>
              <a:t>Creating a Service</a:t>
            </a:r>
            <a:endParaRPr lang="en-US" dirty="0">
              <a:latin typeface="MetricHPE" panose="020B0503030202060203" pitchFamily="34" charset="0"/>
            </a:endParaRPr>
          </a:p>
        </p:txBody>
      </p:sp>
      <p:sp>
        <p:nvSpPr>
          <p:cNvPr id="4" name="Slide Number Placeholder 3"/>
          <p:cNvSpPr>
            <a:spLocks noGrp="1"/>
          </p:cNvSpPr>
          <p:nvPr>
            <p:ph type="sldNum" sz="quarter" idx="4"/>
          </p:nvPr>
        </p:nvSpPr>
        <p:spPr/>
        <p:txBody>
          <a:bodyPr/>
          <a:lstStyle/>
          <a:p>
            <a:fld id="{026767C7-A825-6147-AE0D-F20ED1FEEE5D}" type="slidenum">
              <a:rPr lang="en-US" smtClean="0"/>
              <a:pPr/>
              <a:t>27</a:t>
            </a:fld>
            <a:endParaRPr lang="en-US" dirty="0"/>
          </a:p>
        </p:txBody>
      </p:sp>
      <p:sp>
        <p:nvSpPr>
          <p:cNvPr id="6" name="Shape 140"/>
          <p:cNvSpPr>
            <a:spLocks noGrp="1"/>
          </p:cNvSpPr>
          <p:nvPr>
            <p:ph type="body" idx="1"/>
          </p:nvPr>
        </p:nvSpPr>
        <p:spPr>
          <a:xfrm>
            <a:off x="11430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rgbClr val="595959"/>
                </a:solidFill>
                <a:latin typeface="MetricHPE Black" panose="020B0A03030202060203" pitchFamily="34" charset="0"/>
                <a:ea typeface="Permanent Marker"/>
                <a:cs typeface="Permanent Marker"/>
                <a:sym typeface="Permanent Marker"/>
              </a:rPr>
              <a:t>CLOUD PLATFORM</a:t>
            </a:r>
            <a:endParaRPr sz="2000" dirty="0">
              <a:solidFill>
                <a:srgbClr val="595959"/>
              </a:solidFill>
              <a:latin typeface="MetricHPE Black" panose="020B0A03030202060203" pitchFamily="34" charset="0"/>
              <a:ea typeface="Permanent Marker"/>
              <a:cs typeface="Permanent Marker"/>
              <a:sym typeface="Permanent Marker"/>
            </a:endParaRPr>
          </a:p>
        </p:txBody>
      </p:sp>
      <p:sp>
        <p:nvSpPr>
          <p:cNvPr id="8" name="Shape 140"/>
          <p:cNvSpPr txBox="1">
            <a:spLocks/>
          </p:cNvSpPr>
          <p:nvPr/>
        </p:nvSpPr>
        <p:spPr>
          <a:xfrm>
            <a:off x="83058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vert="horz" wrap="square" lIns="91425" tIns="91425" rIns="91425" bIns="91425" rtlCol="0" anchor="ctr" anchorCtr="0">
            <a:noAutofit/>
          </a:bodyPr>
          <a:lstStyle>
            <a:lvl1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SERVICE</a:t>
            </a:r>
          </a:p>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BROKER</a:t>
            </a:r>
            <a:endParaRPr lang="en-US" sz="2000" dirty="0">
              <a:solidFill>
                <a:srgbClr val="595959"/>
              </a:solidFill>
              <a:latin typeface="MetricHPE Black" panose="020B0A03030202060203" pitchFamily="34" charset="0"/>
              <a:ea typeface="Permanent Marker"/>
              <a:cs typeface="Permanent Marker"/>
              <a:sym typeface="Permanent Marker"/>
            </a:endParaRPr>
          </a:p>
        </p:txBody>
      </p:sp>
      <p:cxnSp>
        <p:nvCxnSpPr>
          <p:cNvPr id="9" name="Straight Arrow Connector 8"/>
          <p:cNvCxnSpPr/>
          <p:nvPr/>
        </p:nvCxnSpPr>
        <p:spPr>
          <a:xfrm>
            <a:off x="2895600" y="35814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895600" y="41148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09700" y="2750403"/>
            <a:ext cx="6896100" cy="830997"/>
          </a:xfrm>
          <a:prstGeom prst="rect">
            <a:avLst/>
          </a:prstGeom>
        </p:spPr>
        <p:txBody>
          <a:bodyPr wrap="square">
            <a:spAutoFit/>
          </a:bodyPr>
          <a:lstStyle/>
          <a:p>
            <a:pPr lvl="4" algn="ctr"/>
            <a:r>
              <a:rPr lang="en-US" sz="2400" dirty="0">
                <a:solidFill>
                  <a:srgbClr val="000000"/>
                </a:solidFill>
                <a:latin typeface="MetricHPE" panose="020B0503030202060203" pitchFamily="34" charset="0"/>
              </a:rPr>
              <a:t>Provision service Instance </a:t>
            </a:r>
            <a:endParaRPr lang="en-US" sz="2400" dirty="0" smtClean="0">
              <a:solidFill>
                <a:srgbClr val="000000"/>
              </a:solidFill>
              <a:latin typeface="MetricHPE" panose="020B0503030202060203" pitchFamily="34" charset="0"/>
            </a:endParaRPr>
          </a:p>
          <a:p>
            <a:pPr lvl="4" algn="ctr"/>
            <a:r>
              <a:rPr lang="en-US" sz="2400" dirty="0" smtClean="0">
                <a:solidFill>
                  <a:srgbClr val="FF0000"/>
                </a:solidFill>
                <a:latin typeface="MetricHPE" panose="020B0503030202060203" pitchFamily="34" charset="0"/>
              </a:rPr>
              <a:t>PUT </a:t>
            </a:r>
            <a:r>
              <a:rPr lang="en-US" sz="2400" dirty="0">
                <a:solidFill>
                  <a:srgbClr val="FF0000"/>
                </a:solidFill>
                <a:latin typeface="MetricHPE" panose="020B0503030202060203" pitchFamily="34" charset="0"/>
              </a:rPr>
              <a:t>/V2/</a:t>
            </a:r>
            <a:r>
              <a:rPr lang="en-US" sz="2400" dirty="0" err="1">
                <a:solidFill>
                  <a:srgbClr val="FF0000"/>
                </a:solidFill>
                <a:latin typeface="MetricHPE" panose="020B0503030202060203" pitchFamily="34" charset="0"/>
              </a:rPr>
              <a:t>service_instances</a:t>
            </a:r>
            <a:r>
              <a:rPr lang="en-US" sz="2400" dirty="0" smtClean="0">
                <a:solidFill>
                  <a:srgbClr val="FF0000"/>
                </a:solidFill>
                <a:latin typeface="MetricHPE" panose="020B0503030202060203" pitchFamily="34" charset="0"/>
              </a:rPr>
              <a:t>/:</a:t>
            </a:r>
            <a:r>
              <a:rPr lang="en-US" sz="2400" dirty="0" err="1" smtClean="0">
                <a:solidFill>
                  <a:srgbClr val="FF0000"/>
                </a:solidFill>
                <a:latin typeface="MetricHPE" panose="020B0503030202060203" pitchFamily="34" charset="0"/>
              </a:rPr>
              <a:t>service_id</a:t>
            </a:r>
            <a:endParaRPr lang="en-US" sz="2400" dirty="0">
              <a:solidFill>
                <a:srgbClr val="FF0000"/>
              </a:solidFill>
              <a:latin typeface="MetricHPE" panose="020B0503030202060203" pitchFamily="34" charset="0"/>
            </a:endParaRPr>
          </a:p>
        </p:txBody>
      </p:sp>
      <p:sp>
        <p:nvSpPr>
          <p:cNvPr id="5" name="Rectangle 4"/>
          <p:cNvSpPr/>
          <p:nvPr/>
        </p:nvSpPr>
        <p:spPr>
          <a:xfrm>
            <a:off x="3636556" y="3691924"/>
            <a:ext cx="4095865" cy="461665"/>
          </a:xfrm>
          <a:prstGeom prst="rect">
            <a:avLst/>
          </a:prstGeom>
        </p:spPr>
        <p:txBody>
          <a:bodyPr wrap="none">
            <a:spAutoFit/>
          </a:bodyPr>
          <a:lstStyle/>
          <a:p>
            <a:r>
              <a:rPr lang="en-US" sz="2400" dirty="0">
                <a:solidFill>
                  <a:srgbClr val="000000"/>
                </a:solidFill>
                <a:latin typeface="MetricHPE" panose="020B0503030202060203" pitchFamily="34" charset="0"/>
              </a:rPr>
              <a:t>Sync or </a:t>
            </a:r>
            <a:r>
              <a:rPr lang="en-US" sz="2400" dirty="0" err="1">
                <a:solidFill>
                  <a:srgbClr val="000000"/>
                </a:solidFill>
                <a:latin typeface="MetricHPE" panose="020B0503030202060203" pitchFamily="34" charset="0"/>
              </a:rPr>
              <a:t>Async</a:t>
            </a:r>
            <a:r>
              <a:rPr lang="en-US" sz="2400" dirty="0">
                <a:solidFill>
                  <a:srgbClr val="000000"/>
                </a:solidFill>
                <a:latin typeface="MetricHPE" panose="020B0503030202060203" pitchFamily="34" charset="0"/>
              </a:rPr>
              <a:t> provisioning result</a:t>
            </a:r>
            <a:endParaRPr lang="en-US" sz="2400" dirty="0">
              <a:latin typeface="MetricHPE" panose="020B0503030202060203" pitchFamily="34" charset="0"/>
            </a:endParaRPr>
          </a:p>
        </p:txBody>
      </p:sp>
      <p:sp>
        <p:nvSpPr>
          <p:cNvPr id="13" name="Rectangle 12"/>
          <p:cNvSpPr/>
          <p:nvPr/>
        </p:nvSpPr>
        <p:spPr>
          <a:xfrm>
            <a:off x="2218085" y="4201159"/>
            <a:ext cx="5540619" cy="461665"/>
          </a:xfrm>
          <a:prstGeom prst="rect">
            <a:avLst/>
          </a:prstGeom>
        </p:spPr>
        <p:txBody>
          <a:bodyPr wrap="none">
            <a:spAutoFit/>
          </a:bodyPr>
          <a:lstStyle/>
          <a:p>
            <a:pPr lvl="4"/>
            <a:r>
              <a:rPr lang="en-US" sz="2400" dirty="0" smtClean="0">
                <a:solidFill>
                  <a:srgbClr val="000000"/>
                </a:solidFill>
                <a:latin typeface="MetricHPE" panose="020B0503030202060203" pitchFamily="34" charset="0"/>
              </a:rPr>
              <a:t>201 Created or 202 Accepted</a:t>
            </a:r>
            <a:endParaRPr lang="en-US" sz="2400" b="1" dirty="0">
              <a:solidFill>
                <a:srgbClr val="000000"/>
              </a:solidFill>
              <a:latin typeface="MetricHPE" panose="020B0503030202060203" pitchFamily="34" charset="0"/>
            </a:endParaRPr>
          </a:p>
        </p:txBody>
      </p:sp>
    </p:spTree>
    <p:extLst>
      <p:ext uri="{BB962C8B-B14F-4D97-AF65-F5344CB8AC3E}">
        <p14:creationId xmlns:p14="http://schemas.microsoft.com/office/powerpoint/2010/main" val="273058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Binding a Service</a:t>
            </a:r>
            <a:endParaRPr lang="en-US" dirty="0"/>
          </a:p>
        </p:txBody>
      </p:sp>
      <p:sp>
        <p:nvSpPr>
          <p:cNvPr id="4" name="Slide Number Placeholder 3"/>
          <p:cNvSpPr>
            <a:spLocks noGrp="1"/>
          </p:cNvSpPr>
          <p:nvPr>
            <p:ph type="sldNum" sz="quarter" idx="4"/>
          </p:nvPr>
        </p:nvSpPr>
        <p:spPr/>
        <p:txBody>
          <a:bodyPr/>
          <a:lstStyle/>
          <a:p>
            <a:fld id="{026767C7-A825-6147-AE0D-F20ED1FEEE5D}" type="slidenum">
              <a:rPr lang="en-US" smtClean="0"/>
              <a:pPr/>
              <a:t>28</a:t>
            </a:fld>
            <a:endParaRPr lang="en-US" dirty="0"/>
          </a:p>
        </p:txBody>
      </p:sp>
      <p:sp>
        <p:nvSpPr>
          <p:cNvPr id="6" name="Shape 140"/>
          <p:cNvSpPr>
            <a:spLocks noGrp="1"/>
          </p:cNvSpPr>
          <p:nvPr>
            <p:ph type="body" idx="1"/>
          </p:nvPr>
        </p:nvSpPr>
        <p:spPr>
          <a:xfrm>
            <a:off x="11430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rgbClr val="595959"/>
                </a:solidFill>
                <a:latin typeface="MetricHPE Black" panose="020B0A03030202060203" pitchFamily="34" charset="0"/>
                <a:ea typeface="Permanent Marker"/>
                <a:cs typeface="Permanent Marker"/>
                <a:sym typeface="Permanent Marker"/>
              </a:rPr>
              <a:t>CLOUD PLATFORM</a:t>
            </a:r>
            <a:endParaRPr sz="2000" dirty="0">
              <a:solidFill>
                <a:srgbClr val="595959"/>
              </a:solidFill>
              <a:latin typeface="MetricHPE Black" panose="020B0A03030202060203" pitchFamily="34" charset="0"/>
              <a:ea typeface="Permanent Marker"/>
              <a:cs typeface="Permanent Marker"/>
              <a:sym typeface="Permanent Marker"/>
            </a:endParaRPr>
          </a:p>
        </p:txBody>
      </p:sp>
      <p:sp>
        <p:nvSpPr>
          <p:cNvPr id="8" name="Shape 140"/>
          <p:cNvSpPr txBox="1">
            <a:spLocks/>
          </p:cNvSpPr>
          <p:nvPr/>
        </p:nvSpPr>
        <p:spPr>
          <a:xfrm>
            <a:off x="83058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vert="horz" wrap="square" lIns="91425" tIns="91425" rIns="91425" bIns="91425" rtlCol="0" anchor="ctr" anchorCtr="0">
            <a:noAutofit/>
          </a:bodyPr>
          <a:lstStyle>
            <a:lvl1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SERVICE</a:t>
            </a:r>
          </a:p>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BROKER</a:t>
            </a:r>
            <a:endParaRPr lang="en-US" sz="2000" dirty="0">
              <a:solidFill>
                <a:srgbClr val="595959"/>
              </a:solidFill>
              <a:latin typeface="MetricHPE Black" panose="020B0A03030202060203" pitchFamily="34" charset="0"/>
              <a:ea typeface="Permanent Marker"/>
              <a:cs typeface="Permanent Marker"/>
              <a:sym typeface="Permanent Marker"/>
            </a:endParaRPr>
          </a:p>
        </p:txBody>
      </p:sp>
      <p:cxnSp>
        <p:nvCxnSpPr>
          <p:cNvPr id="9" name="Straight Arrow Connector 8"/>
          <p:cNvCxnSpPr/>
          <p:nvPr/>
        </p:nvCxnSpPr>
        <p:spPr>
          <a:xfrm>
            <a:off x="2895600" y="42672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895600" y="48006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219200" y="4385201"/>
            <a:ext cx="6932988" cy="461665"/>
          </a:xfrm>
          <a:prstGeom prst="rect">
            <a:avLst/>
          </a:prstGeom>
        </p:spPr>
        <p:txBody>
          <a:bodyPr wrap="none">
            <a:spAutoFit/>
          </a:bodyPr>
          <a:lstStyle/>
          <a:p>
            <a:pPr lvl="4"/>
            <a:r>
              <a:rPr lang="en-US" sz="2400" dirty="0">
                <a:solidFill>
                  <a:srgbClr val="000000"/>
                </a:solidFill>
                <a:latin typeface="MetricHPE" panose="020B0503030202060203" pitchFamily="34" charset="0"/>
              </a:rPr>
              <a:t>Return access details (service dependent</a:t>
            </a:r>
            <a:r>
              <a:rPr lang="en-US" sz="2400" dirty="0">
                <a:solidFill>
                  <a:srgbClr val="000000"/>
                </a:solidFill>
                <a:latin typeface="Calibri" panose="020F0502020204030204" pitchFamily="34" charset="0"/>
              </a:rPr>
              <a:t>)</a:t>
            </a:r>
            <a:endParaRPr lang="en-US" sz="2400" b="1" dirty="0">
              <a:solidFill>
                <a:srgbClr val="000000"/>
              </a:solidFill>
              <a:latin typeface="Calibri" panose="020F0502020204030204" pitchFamily="34" charset="0"/>
            </a:endParaRPr>
          </a:p>
        </p:txBody>
      </p:sp>
      <p:sp>
        <p:nvSpPr>
          <p:cNvPr id="7" name="TextBox 6"/>
          <p:cNvSpPr txBox="1"/>
          <p:nvPr/>
        </p:nvSpPr>
        <p:spPr>
          <a:xfrm>
            <a:off x="4062971" y="3079015"/>
            <a:ext cx="914400" cy="914400"/>
          </a:xfrm>
          <a:prstGeom prst="rect">
            <a:avLst/>
          </a:prstGeom>
          <a:noFill/>
        </p:spPr>
        <p:txBody>
          <a:bodyPr wrap="none" lIns="0" tIns="0" rIns="0" bIns="0" rtlCol="0">
            <a:noAutofit/>
          </a:bodyPr>
          <a:lstStyle/>
          <a:p>
            <a:pPr lvl="4" algn="ctr"/>
            <a:r>
              <a:rPr lang="en-US" dirty="0" smtClean="0">
                <a:solidFill>
                  <a:srgbClr val="000000"/>
                </a:solidFill>
                <a:latin typeface="Calibri" panose="020F0502020204030204" pitchFamily="34" charset="0"/>
              </a:rPr>
              <a:t>		</a:t>
            </a:r>
            <a:r>
              <a:rPr lang="en-US" sz="2400" dirty="0" smtClean="0">
                <a:solidFill>
                  <a:srgbClr val="000000"/>
                </a:solidFill>
                <a:latin typeface="MetricHPE" panose="020B0503030202060203" pitchFamily="34" charset="0"/>
              </a:rPr>
              <a:t>Create Binding</a:t>
            </a:r>
            <a:endParaRPr lang="en-US" sz="2400" b="1" dirty="0" smtClean="0">
              <a:solidFill>
                <a:srgbClr val="000000"/>
              </a:solidFill>
              <a:latin typeface="MetricHPE" panose="020B0503030202060203" pitchFamily="34" charset="0"/>
            </a:endParaRPr>
          </a:p>
          <a:p>
            <a:pPr lvl="4" algn="ctr"/>
            <a:r>
              <a:rPr lang="en-US" sz="2400" dirty="0" smtClean="0">
                <a:solidFill>
                  <a:srgbClr val="FF0000"/>
                </a:solidFill>
                <a:latin typeface="MetricHPE" panose="020B0503030202060203" pitchFamily="34" charset="0"/>
              </a:rPr>
              <a:t>PUT /V2/</a:t>
            </a:r>
            <a:r>
              <a:rPr lang="en-US" sz="2400" dirty="0" err="1" smtClean="0">
                <a:solidFill>
                  <a:srgbClr val="FF0000"/>
                </a:solidFill>
                <a:latin typeface="MetricHPE" panose="020B0503030202060203" pitchFamily="34" charset="0"/>
              </a:rPr>
              <a:t>service_instances</a:t>
            </a:r>
            <a:r>
              <a:rPr lang="en-US" sz="2400" dirty="0" smtClean="0">
                <a:solidFill>
                  <a:srgbClr val="FF0000"/>
                </a:solidFill>
                <a:latin typeface="MetricHPE" panose="020B0503030202060203" pitchFamily="34" charset="0"/>
              </a:rPr>
              <a:t>/:</a:t>
            </a:r>
            <a:r>
              <a:rPr lang="en-US" sz="2400" dirty="0" err="1" smtClean="0">
                <a:solidFill>
                  <a:srgbClr val="FF0000"/>
                </a:solidFill>
                <a:latin typeface="MetricHPE" panose="020B0503030202060203" pitchFamily="34" charset="0"/>
              </a:rPr>
              <a:t>instance_id</a:t>
            </a:r>
            <a:r>
              <a:rPr lang="en-US" sz="2400" dirty="0" smtClean="0">
                <a:solidFill>
                  <a:srgbClr val="FF0000"/>
                </a:solidFill>
                <a:latin typeface="MetricHPE" panose="020B0503030202060203" pitchFamily="34" charset="0"/>
              </a:rPr>
              <a:t>/</a:t>
            </a:r>
          </a:p>
          <a:p>
            <a:pPr lvl="4" algn="ctr"/>
            <a:r>
              <a:rPr lang="en-US" sz="2400" dirty="0" smtClean="0">
                <a:solidFill>
                  <a:srgbClr val="FF0000"/>
                </a:solidFill>
                <a:latin typeface="MetricHPE" panose="020B0503030202060203" pitchFamily="34" charset="0"/>
              </a:rPr>
              <a:t>		</a:t>
            </a:r>
            <a:r>
              <a:rPr lang="en-US" sz="2400" dirty="0" err="1" smtClean="0">
                <a:solidFill>
                  <a:srgbClr val="FF0000"/>
                </a:solidFill>
                <a:latin typeface="MetricHPE" panose="020B0503030202060203" pitchFamily="34" charset="0"/>
              </a:rPr>
              <a:t>service_bindings</a:t>
            </a:r>
            <a:r>
              <a:rPr lang="en-US" sz="2400" dirty="0">
                <a:solidFill>
                  <a:srgbClr val="FF0000"/>
                </a:solidFill>
                <a:latin typeface="MetricHPE" panose="020B0503030202060203" pitchFamily="34" charset="0"/>
              </a:rPr>
              <a:t>/:</a:t>
            </a:r>
            <a:r>
              <a:rPr lang="en-US" sz="2400" dirty="0" err="1">
                <a:solidFill>
                  <a:srgbClr val="FF0000"/>
                </a:solidFill>
                <a:latin typeface="MetricHPE" panose="020B0503030202060203" pitchFamily="34" charset="0"/>
              </a:rPr>
              <a:t>binding_id</a:t>
            </a:r>
            <a:endParaRPr lang="en-US" sz="2400" dirty="0">
              <a:solidFill>
                <a:srgbClr val="FF0000"/>
              </a:solidFill>
              <a:latin typeface="MetricHPE" panose="020B0503030202060203" pitchFamily="34" charset="0"/>
            </a:endParaRPr>
          </a:p>
          <a:p>
            <a:pPr>
              <a:lnSpc>
                <a:spcPct val="90000"/>
              </a:lnSpc>
            </a:pPr>
            <a:endParaRPr lang="en-US" dirty="0"/>
          </a:p>
        </p:txBody>
      </p:sp>
      <p:sp>
        <p:nvSpPr>
          <p:cNvPr id="13" name="Rectangle 12"/>
          <p:cNvSpPr/>
          <p:nvPr/>
        </p:nvSpPr>
        <p:spPr>
          <a:xfrm>
            <a:off x="2366976" y="4896343"/>
            <a:ext cx="5540619" cy="461665"/>
          </a:xfrm>
          <a:prstGeom prst="rect">
            <a:avLst/>
          </a:prstGeom>
        </p:spPr>
        <p:txBody>
          <a:bodyPr wrap="none">
            <a:spAutoFit/>
          </a:bodyPr>
          <a:lstStyle/>
          <a:p>
            <a:pPr lvl="4"/>
            <a:r>
              <a:rPr lang="en-US" sz="2400" dirty="0" smtClean="0">
                <a:solidFill>
                  <a:srgbClr val="000000"/>
                </a:solidFill>
                <a:latin typeface="MetricHPE" panose="020B0503030202060203" pitchFamily="34" charset="0"/>
              </a:rPr>
              <a:t>201 Created or 202 Accepted</a:t>
            </a:r>
            <a:endParaRPr lang="en-US" sz="2400" b="1" dirty="0">
              <a:solidFill>
                <a:srgbClr val="000000"/>
              </a:solidFill>
              <a:latin typeface="MetricHPE" panose="020B0503030202060203" pitchFamily="34" charset="0"/>
            </a:endParaRPr>
          </a:p>
        </p:txBody>
      </p:sp>
    </p:spTree>
    <p:extLst>
      <p:ext uri="{BB962C8B-B14F-4D97-AF65-F5344CB8AC3E}">
        <p14:creationId xmlns:p14="http://schemas.microsoft.com/office/powerpoint/2010/main" val="243238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287000" cy="762000"/>
          </a:xfrm>
        </p:spPr>
        <p:txBody>
          <a:bodyPr/>
          <a:lstStyle/>
          <a:p>
            <a:r>
              <a:rPr lang="en-US" dirty="0" err="1" smtClean="0"/>
              <a:t>UnBinding</a:t>
            </a:r>
            <a:r>
              <a:rPr lang="en-US" dirty="0" smtClean="0"/>
              <a:t> a Service</a:t>
            </a:r>
            <a:endParaRPr lang="en-US" dirty="0"/>
          </a:p>
        </p:txBody>
      </p:sp>
      <p:sp>
        <p:nvSpPr>
          <p:cNvPr id="4" name="Slide Number Placeholder 3"/>
          <p:cNvSpPr>
            <a:spLocks noGrp="1"/>
          </p:cNvSpPr>
          <p:nvPr>
            <p:ph type="sldNum" sz="quarter" idx="4"/>
          </p:nvPr>
        </p:nvSpPr>
        <p:spPr/>
        <p:txBody>
          <a:bodyPr/>
          <a:lstStyle/>
          <a:p>
            <a:fld id="{026767C7-A825-6147-AE0D-F20ED1FEEE5D}" type="slidenum">
              <a:rPr lang="en-US" smtClean="0"/>
              <a:pPr/>
              <a:t>29</a:t>
            </a:fld>
            <a:endParaRPr lang="en-US" dirty="0"/>
          </a:p>
        </p:txBody>
      </p:sp>
      <p:sp>
        <p:nvSpPr>
          <p:cNvPr id="6" name="Shape 140"/>
          <p:cNvSpPr>
            <a:spLocks noGrp="1"/>
          </p:cNvSpPr>
          <p:nvPr>
            <p:ph type="body" idx="1"/>
          </p:nvPr>
        </p:nvSpPr>
        <p:spPr>
          <a:xfrm>
            <a:off x="11430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rgbClr val="595959"/>
                </a:solidFill>
                <a:latin typeface="MetricHPE Black" panose="020B0A03030202060203" pitchFamily="34" charset="0"/>
                <a:ea typeface="Permanent Marker"/>
                <a:cs typeface="Permanent Marker"/>
                <a:sym typeface="Permanent Marker"/>
              </a:rPr>
              <a:t>CLOUD PLATFORM</a:t>
            </a:r>
            <a:endParaRPr sz="2000" dirty="0">
              <a:solidFill>
                <a:srgbClr val="595959"/>
              </a:solidFill>
              <a:latin typeface="MetricHPE Black" panose="020B0A03030202060203" pitchFamily="34" charset="0"/>
              <a:ea typeface="Permanent Marker"/>
              <a:cs typeface="Permanent Marker"/>
              <a:sym typeface="Permanent Marker"/>
            </a:endParaRPr>
          </a:p>
        </p:txBody>
      </p:sp>
      <p:sp>
        <p:nvSpPr>
          <p:cNvPr id="8" name="Shape 140"/>
          <p:cNvSpPr txBox="1">
            <a:spLocks/>
          </p:cNvSpPr>
          <p:nvPr/>
        </p:nvSpPr>
        <p:spPr>
          <a:xfrm>
            <a:off x="83058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vert="horz" wrap="square" lIns="91425" tIns="91425" rIns="91425" bIns="91425" rtlCol="0" anchor="ctr" anchorCtr="0">
            <a:noAutofit/>
          </a:bodyPr>
          <a:lstStyle>
            <a:lvl1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SERVICE</a:t>
            </a:r>
          </a:p>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BROKER</a:t>
            </a:r>
            <a:endParaRPr lang="en-US" sz="2000" dirty="0">
              <a:solidFill>
                <a:srgbClr val="595959"/>
              </a:solidFill>
              <a:latin typeface="MetricHPE Black" panose="020B0A03030202060203" pitchFamily="34" charset="0"/>
              <a:ea typeface="Permanent Marker"/>
              <a:cs typeface="Permanent Marker"/>
              <a:sym typeface="Permanent Marker"/>
            </a:endParaRPr>
          </a:p>
        </p:txBody>
      </p:sp>
      <p:cxnSp>
        <p:nvCxnSpPr>
          <p:cNvPr id="9" name="Straight Arrow Connector 8"/>
          <p:cNvCxnSpPr/>
          <p:nvPr/>
        </p:nvCxnSpPr>
        <p:spPr>
          <a:xfrm>
            <a:off x="2895600" y="42672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895600" y="48006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62000" y="3066871"/>
            <a:ext cx="7772400" cy="1200329"/>
          </a:xfrm>
          <a:prstGeom prst="rect">
            <a:avLst/>
          </a:prstGeom>
        </p:spPr>
        <p:txBody>
          <a:bodyPr wrap="square">
            <a:spAutoFit/>
          </a:bodyPr>
          <a:lstStyle/>
          <a:p>
            <a:pPr lvl="4" algn="ctr"/>
            <a:r>
              <a:rPr lang="en-US" sz="2400" dirty="0" smtClean="0">
                <a:solidFill>
                  <a:srgbClr val="000000"/>
                </a:solidFill>
                <a:latin typeface="MetricHPE" panose="020B0503030202060203" pitchFamily="34" charset="0"/>
              </a:rPr>
              <a:t>Delete Binding</a:t>
            </a:r>
            <a:endParaRPr lang="en-US" sz="2400" b="1" dirty="0">
              <a:solidFill>
                <a:srgbClr val="000000"/>
              </a:solidFill>
              <a:latin typeface="MetricHPE" panose="020B0503030202060203" pitchFamily="34" charset="0"/>
            </a:endParaRPr>
          </a:p>
          <a:p>
            <a:pPr lvl="4" algn="ctr"/>
            <a:r>
              <a:rPr lang="en-US" sz="2400" dirty="0" smtClean="0">
                <a:solidFill>
                  <a:srgbClr val="FF0000"/>
                </a:solidFill>
                <a:latin typeface="MetricHPE" panose="020B0503030202060203" pitchFamily="34" charset="0"/>
              </a:rPr>
              <a:t>DELETE /v2/</a:t>
            </a:r>
            <a:r>
              <a:rPr lang="en-US" sz="2400" dirty="0" err="1" smtClean="0">
                <a:solidFill>
                  <a:srgbClr val="FF0000"/>
                </a:solidFill>
                <a:latin typeface="MetricHPE" panose="020B0503030202060203" pitchFamily="34" charset="0"/>
              </a:rPr>
              <a:t>service_instances</a:t>
            </a:r>
            <a:r>
              <a:rPr lang="en-US" sz="2400" dirty="0" smtClean="0">
                <a:solidFill>
                  <a:srgbClr val="FF0000"/>
                </a:solidFill>
                <a:latin typeface="MetricHPE" panose="020B0503030202060203" pitchFamily="34" charset="0"/>
              </a:rPr>
              <a:t>/</a:t>
            </a:r>
          </a:p>
          <a:p>
            <a:pPr lvl="4" algn="ctr"/>
            <a:r>
              <a:rPr lang="en-US" sz="2400" dirty="0" smtClean="0">
                <a:solidFill>
                  <a:srgbClr val="FF0000"/>
                </a:solidFill>
                <a:latin typeface="MetricHPE" panose="020B0503030202060203" pitchFamily="34" charset="0"/>
              </a:rPr>
              <a:t>:</a:t>
            </a:r>
            <a:r>
              <a:rPr lang="en-US" sz="2400" dirty="0" err="1">
                <a:solidFill>
                  <a:srgbClr val="FF0000"/>
                </a:solidFill>
                <a:latin typeface="MetricHPE" panose="020B0503030202060203" pitchFamily="34" charset="0"/>
              </a:rPr>
              <a:t>instance_id</a:t>
            </a:r>
            <a:r>
              <a:rPr lang="en-US" sz="2400" dirty="0">
                <a:solidFill>
                  <a:srgbClr val="FF0000"/>
                </a:solidFill>
                <a:latin typeface="MetricHPE" panose="020B0503030202060203" pitchFamily="34" charset="0"/>
              </a:rPr>
              <a:t>/</a:t>
            </a:r>
            <a:r>
              <a:rPr lang="en-US" sz="2400" dirty="0" err="1">
                <a:solidFill>
                  <a:srgbClr val="FF0000"/>
                </a:solidFill>
                <a:latin typeface="MetricHPE" panose="020B0503030202060203" pitchFamily="34" charset="0"/>
              </a:rPr>
              <a:t>service_bindings</a:t>
            </a:r>
            <a:r>
              <a:rPr lang="en-US" sz="2400" dirty="0">
                <a:solidFill>
                  <a:srgbClr val="FF0000"/>
                </a:solidFill>
                <a:latin typeface="MetricHPE" panose="020B0503030202060203" pitchFamily="34" charset="0"/>
              </a:rPr>
              <a:t>/:</a:t>
            </a:r>
            <a:r>
              <a:rPr lang="en-US" sz="2400" dirty="0" err="1">
                <a:solidFill>
                  <a:srgbClr val="FF0000"/>
                </a:solidFill>
                <a:latin typeface="MetricHPE" panose="020B0503030202060203" pitchFamily="34" charset="0"/>
              </a:rPr>
              <a:t>binding_id</a:t>
            </a:r>
            <a:endParaRPr lang="en-US" sz="2400" dirty="0">
              <a:solidFill>
                <a:srgbClr val="FF0000"/>
              </a:solidFill>
              <a:latin typeface="MetricHPE" panose="020B0503030202060203" pitchFamily="34" charset="0"/>
            </a:endParaRPr>
          </a:p>
        </p:txBody>
      </p:sp>
      <p:sp>
        <p:nvSpPr>
          <p:cNvPr id="12" name="Rectangle 11"/>
          <p:cNvSpPr/>
          <p:nvPr/>
        </p:nvSpPr>
        <p:spPr>
          <a:xfrm>
            <a:off x="2370108" y="4372954"/>
            <a:ext cx="4556184" cy="461665"/>
          </a:xfrm>
          <a:prstGeom prst="rect">
            <a:avLst/>
          </a:prstGeom>
        </p:spPr>
        <p:txBody>
          <a:bodyPr wrap="none">
            <a:spAutoFit/>
          </a:bodyPr>
          <a:lstStyle/>
          <a:p>
            <a:pPr lvl="4"/>
            <a:r>
              <a:rPr lang="en-US" sz="2400" dirty="0">
                <a:solidFill>
                  <a:srgbClr val="000000"/>
                </a:solidFill>
                <a:latin typeface="MetricHPE" panose="020B0503030202060203" pitchFamily="34" charset="0"/>
              </a:rPr>
              <a:t>Return confirmation</a:t>
            </a:r>
            <a:endParaRPr lang="en-US" sz="2400" b="1" dirty="0">
              <a:solidFill>
                <a:srgbClr val="000000"/>
              </a:solidFill>
              <a:latin typeface="MetricHPE" panose="020B0503030202060203" pitchFamily="34" charset="0"/>
            </a:endParaRPr>
          </a:p>
        </p:txBody>
      </p:sp>
      <p:sp>
        <p:nvSpPr>
          <p:cNvPr id="13" name="Rectangle 12"/>
          <p:cNvSpPr/>
          <p:nvPr/>
        </p:nvSpPr>
        <p:spPr>
          <a:xfrm>
            <a:off x="2366976" y="4896343"/>
            <a:ext cx="4980466" cy="461665"/>
          </a:xfrm>
          <a:prstGeom prst="rect">
            <a:avLst/>
          </a:prstGeom>
        </p:spPr>
        <p:txBody>
          <a:bodyPr wrap="none">
            <a:spAutoFit/>
          </a:bodyPr>
          <a:lstStyle/>
          <a:p>
            <a:pPr lvl="4"/>
            <a:r>
              <a:rPr lang="en-US" sz="2400" dirty="0" smtClean="0">
                <a:solidFill>
                  <a:srgbClr val="000000"/>
                </a:solidFill>
                <a:latin typeface="MetricHPE" panose="020B0503030202060203" pitchFamily="34" charset="0"/>
              </a:rPr>
              <a:t>200 OK or 202 Accepted</a:t>
            </a:r>
            <a:endParaRPr lang="en-US" sz="2400" b="1" dirty="0">
              <a:solidFill>
                <a:srgbClr val="000000"/>
              </a:solidFill>
              <a:latin typeface="MetricHPE" panose="020B0503030202060203" pitchFamily="34" charset="0"/>
            </a:endParaRPr>
          </a:p>
        </p:txBody>
      </p:sp>
    </p:spTree>
    <p:extLst>
      <p:ext uri="{BB962C8B-B14F-4D97-AF65-F5344CB8AC3E}">
        <p14:creationId xmlns:p14="http://schemas.microsoft.com/office/powerpoint/2010/main" val="165538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F0C98-CFD7-814F-91B9-45C22D0ACE1B}"/>
              </a:ext>
            </a:extLst>
          </p:cNvPr>
          <p:cNvSpPr>
            <a:spLocks noGrp="1"/>
          </p:cNvSpPr>
          <p:nvPr>
            <p:ph type="title"/>
          </p:nvPr>
        </p:nvSpPr>
        <p:spPr>
          <a:xfrm>
            <a:off x="608013" y="838201"/>
            <a:ext cx="6249987" cy="1676400"/>
          </a:xfrm>
        </p:spPr>
        <p:txBody>
          <a:bodyPr/>
          <a:lstStyle/>
          <a:p>
            <a:r>
              <a:rPr lang="en-US" sz="6400" dirty="0">
                <a:latin typeface="MetricHPE" charset="0"/>
                <a:ea typeface="MetricHPE" charset="0"/>
                <a:cs typeface="MetricHPE" charset="0"/>
              </a:rPr>
              <a:t>What is Grommet?</a:t>
            </a:r>
          </a:p>
        </p:txBody>
      </p:sp>
      <p:sp>
        <p:nvSpPr>
          <p:cNvPr id="3" name="Text Placeholder 2">
            <a:extLst>
              <a:ext uri="{FF2B5EF4-FFF2-40B4-BE49-F238E27FC236}">
                <a16:creationId xmlns="" xmlns:a16="http://schemas.microsoft.com/office/drawing/2014/main" id="{F6A5AF17-44D4-3247-B724-865986E66495}"/>
              </a:ext>
            </a:extLst>
          </p:cNvPr>
          <p:cNvSpPr>
            <a:spLocks noGrp="1"/>
          </p:cNvSpPr>
          <p:nvPr>
            <p:ph type="body" sz="quarter" idx="14"/>
          </p:nvPr>
        </p:nvSpPr>
        <p:spPr>
          <a:xfrm>
            <a:off x="594875" y="1777602"/>
            <a:ext cx="5564187" cy="736999"/>
          </a:xfrm>
        </p:spPr>
        <p:txBody>
          <a:bodyPr/>
          <a:lstStyle/>
          <a:p>
            <a:r>
              <a:rPr lang="en-US" sz="4200" dirty="0">
                <a:latin typeface="MetricHPE" charset="0"/>
                <a:ea typeface="MetricHPE" charset="0"/>
                <a:cs typeface="MetricHPE" charset="0"/>
              </a:rPr>
              <a:t>A UI/UX design system made for React.</a:t>
            </a:r>
          </a:p>
          <a:p>
            <a:endParaRPr lang="en-US" sz="4200" dirty="0">
              <a:latin typeface="MetricHPE" charset="0"/>
              <a:ea typeface="MetricHPE" charset="0"/>
              <a:cs typeface="MetricHPE" charset="0"/>
            </a:endParaRPr>
          </a:p>
        </p:txBody>
      </p:sp>
      <p:sp>
        <p:nvSpPr>
          <p:cNvPr id="4" name="Slide Number Placeholder 3">
            <a:extLst>
              <a:ext uri="{FF2B5EF4-FFF2-40B4-BE49-F238E27FC236}">
                <a16:creationId xmlns="" xmlns:a16="http://schemas.microsoft.com/office/drawing/2014/main" id="{21030150-0CEE-CA43-AA5E-61436FFB7923}"/>
              </a:ext>
            </a:extLst>
          </p:cNvPr>
          <p:cNvSpPr>
            <a:spLocks noGrp="1"/>
          </p:cNvSpPr>
          <p:nvPr>
            <p:ph type="sldNum" sz="quarter" idx="4"/>
          </p:nvPr>
        </p:nvSpPr>
        <p:spPr/>
        <p:txBody>
          <a:bodyPr/>
          <a:lstStyle/>
          <a:p>
            <a:fld id="{026767C7-A825-6147-AE0D-F20ED1FEEE5D}" type="slidenum">
              <a:rPr lang="en-US" smtClean="0"/>
              <a:pPr/>
              <a:t>3</a:t>
            </a:fld>
            <a:endParaRPr lang="en-US" dirty="0"/>
          </a:p>
        </p:txBody>
      </p:sp>
    </p:spTree>
    <p:extLst>
      <p:ext uri="{BB962C8B-B14F-4D97-AF65-F5344CB8AC3E}">
        <p14:creationId xmlns:p14="http://schemas.microsoft.com/office/powerpoint/2010/main" val="134811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287000" cy="762000"/>
          </a:xfrm>
        </p:spPr>
        <p:txBody>
          <a:bodyPr/>
          <a:lstStyle/>
          <a:p>
            <a:r>
              <a:rPr lang="en-US" dirty="0" err="1" smtClean="0"/>
              <a:t>Deprovision</a:t>
            </a:r>
            <a:r>
              <a:rPr lang="en-US" dirty="0" smtClean="0"/>
              <a:t> Instance</a:t>
            </a:r>
            <a:endParaRPr lang="en-US" dirty="0"/>
          </a:p>
        </p:txBody>
      </p:sp>
      <p:sp>
        <p:nvSpPr>
          <p:cNvPr id="4" name="Slide Number Placeholder 3"/>
          <p:cNvSpPr>
            <a:spLocks noGrp="1"/>
          </p:cNvSpPr>
          <p:nvPr>
            <p:ph type="sldNum" sz="quarter" idx="4"/>
          </p:nvPr>
        </p:nvSpPr>
        <p:spPr/>
        <p:txBody>
          <a:bodyPr/>
          <a:lstStyle/>
          <a:p>
            <a:fld id="{026767C7-A825-6147-AE0D-F20ED1FEEE5D}" type="slidenum">
              <a:rPr lang="en-US" smtClean="0"/>
              <a:pPr/>
              <a:t>30</a:t>
            </a:fld>
            <a:endParaRPr lang="en-US" dirty="0"/>
          </a:p>
        </p:txBody>
      </p:sp>
      <p:sp>
        <p:nvSpPr>
          <p:cNvPr id="6" name="Shape 140"/>
          <p:cNvSpPr>
            <a:spLocks noGrp="1"/>
          </p:cNvSpPr>
          <p:nvPr>
            <p:ph type="body" idx="1"/>
          </p:nvPr>
        </p:nvSpPr>
        <p:spPr>
          <a:xfrm>
            <a:off x="11430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rgbClr val="595959"/>
                </a:solidFill>
                <a:latin typeface="MetricHPE Black" panose="020B0A03030202060203" pitchFamily="34" charset="0"/>
                <a:ea typeface="Permanent Marker"/>
                <a:cs typeface="Permanent Marker"/>
                <a:sym typeface="Permanent Marker"/>
              </a:rPr>
              <a:t>CLOUD PLATFORM</a:t>
            </a:r>
            <a:endParaRPr sz="2000" dirty="0">
              <a:solidFill>
                <a:srgbClr val="595959"/>
              </a:solidFill>
              <a:latin typeface="MetricHPE Black" panose="020B0A03030202060203" pitchFamily="34" charset="0"/>
              <a:ea typeface="Permanent Marker"/>
              <a:cs typeface="Permanent Marker"/>
              <a:sym typeface="Permanent Marker"/>
            </a:endParaRPr>
          </a:p>
        </p:txBody>
      </p:sp>
      <p:sp>
        <p:nvSpPr>
          <p:cNvPr id="8" name="Shape 140"/>
          <p:cNvSpPr txBox="1">
            <a:spLocks/>
          </p:cNvSpPr>
          <p:nvPr/>
        </p:nvSpPr>
        <p:spPr>
          <a:xfrm>
            <a:off x="8305800" y="2545616"/>
            <a:ext cx="1752600" cy="3168650"/>
          </a:xfrm>
          <a:prstGeom prst="roundRect">
            <a:avLst>
              <a:gd name="adj" fmla="val 16667"/>
            </a:avLst>
          </a:prstGeom>
          <a:solidFill>
            <a:srgbClr val="FFFFFF"/>
          </a:solidFill>
          <a:ln w="12700" cap="flat" cmpd="sng">
            <a:solidFill>
              <a:schemeClr val="accent3">
                <a:lumMod val="60000"/>
                <a:lumOff val="40000"/>
              </a:schemeClr>
            </a:solidFill>
            <a:prstDash val="solid"/>
            <a:round/>
            <a:headEnd type="none" w="sm" len="sm"/>
            <a:tailEnd type="none" w="sm" len="sm"/>
          </a:ln>
        </p:spPr>
        <p:txBody>
          <a:bodyPr spcFirstLastPara="1" vert="horz" wrap="square" lIns="91425" tIns="91425" rIns="91425" bIns="91425" rtlCol="0" anchor="ctr" anchorCtr="0">
            <a:noAutofit/>
          </a:bodyPr>
          <a:lstStyle>
            <a:lvl1pPr marL="0" indent="0" algn="l"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SERVICE</a:t>
            </a:r>
          </a:p>
          <a:p>
            <a:pPr algn="ctr">
              <a:spcBef>
                <a:spcPts val="0"/>
              </a:spcBef>
            </a:pPr>
            <a:r>
              <a:rPr lang="en-US" sz="2000" dirty="0" smtClean="0">
                <a:solidFill>
                  <a:srgbClr val="595959"/>
                </a:solidFill>
                <a:latin typeface="MetricHPE Black" panose="020B0A03030202060203" pitchFamily="34" charset="0"/>
                <a:ea typeface="Permanent Marker"/>
                <a:cs typeface="Permanent Marker"/>
                <a:sym typeface="Permanent Marker"/>
              </a:rPr>
              <a:t>BROKER</a:t>
            </a:r>
            <a:endParaRPr lang="en-US" sz="2000" dirty="0">
              <a:solidFill>
                <a:srgbClr val="595959"/>
              </a:solidFill>
              <a:latin typeface="MetricHPE Black" panose="020B0A03030202060203" pitchFamily="34" charset="0"/>
              <a:ea typeface="Permanent Marker"/>
              <a:cs typeface="Permanent Marker"/>
              <a:sym typeface="Permanent Marker"/>
            </a:endParaRPr>
          </a:p>
        </p:txBody>
      </p:sp>
      <p:cxnSp>
        <p:nvCxnSpPr>
          <p:cNvPr id="9" name="Straight Arrow Connector 8"/>
          <p:cNvCxnSpPr/>
          <p:nvPr/>
        </p:nvCxnSpPr>
        <p:spPr>
          <a:xfrm>
            <a:off x="2895600" y="42672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895600" y="4800600"/>
            <a:ext cx="5410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62000" y="3353535"/>
            <a:ext cx="7772400" cy="830997"/>
          </a:xfrm>
          <a:prstGeom prst="rect">
            <a:avLst/>
          </a:prstGeom>
        </p:spPr>
        <p:txBody>
          <a:bodyPr wrap="square">
            <a:spAutoFit/>
          </a:bodyPr>
          <a:lstStyle/>
          <a:p>
            <a:pPr lvl="4" algn="ctr"/>
            <a:r>
              <a:rPr lang="en-US" sz="2400" dirty="0" smtClean="0">
                <a:solidFill>
                  <a:srgbClr val="000000"/>
                </a:solidFill>
                <a:latin typeface="MetricHPE" panose="020B0503030202060203" pitchFamily="34" charset="0"/>
              </a:rPr>
              <a:t>Delete Service </a:t>
            </a:r>
            <a:r>
              <a:rPr lang="en-US" sz="2400" dirty="0">
                <a:solidFill>
                  <a:srgbClr val="000000"/>
                </a:solidFill>
                <a:latin typeface="MetricHPE" panose="020B0503030202060203" pitchFamily="34" charset="0"/>
              </a:rPr>
              <a:t>Instance </a:t>
            </a:r>
          </a:p>
          <a:p>
            <a:pPr lvl="4" algn="ctr"/>
            <a:r>
              <a:rPr lang="en-US" sz="2400" dirty="0" smtClean="0">
                <a:solidFill>
                  <a:srgbClr val="FF0000"/>
                </a:solidFill>
                <a:latin typeface="MetricHPE" panose="020B0503030202060203" pitchFamily="34" charset="0"/>
              </a:rPr>
              <a:t>DELETE </a:t>
            </a:r>
            <a:r>
              <a:rPr lang="en-US" sz="2400" dirty="0">
                <a:solidFill>
                  <a:srgbClr val="FF0000"/>
                </a:solidFill>
                <a:latin typeface="MetricHPE" panose="020B0503030202060203" pitchFamily="34" charset="0"/>
              </a:rPr>
              <a:t>/v2/</a:t>
            </a:r>
            <a:r>
              <a:rPr lang="en-US" sz="2400" dirty="0" err="1">
                <a:solidFill>
                  <a:srgbClr val="FF0000"/>
                </a:solidFill>
                <a:latin typeface="MetricHPE" panose="020B0503030202060203" pitchFamily="34" charset="0"/>
              </a:rPr>
              <a:t>service_instances</a:t>
            </a:r>
            <a:r>
              <a:rPr lang="en-US" sz="2400" dirty="0">
                <a:solidFill>
                  <a:srgbClr val="FF0000"/>
                </a:solidFill>
                <a:latin typeface="MetricHPE" panose="020B0503030202060203" pitchFamily="34" charset="0"/>
              </a:rPr>
              <a:t>/:</a:t>
            </a:r>
            <a:r>
              <a:rPr lang="en-US" sz="2400" dirty="0" err="1">
                <a:solidFill>
                  <a:srgbClr val="FF0000"/>
                </a:solidFill>
                <a:latin typeface="MetricHPE" panose="020B0503030202060203" pitchFamily="34" charset="0"/>
              </a:rPr>
              <a:t>instance_id</a:t>
            </a:r>
            <a:endParaRPr lang="en-US" sz="2400" dirty="0">
              <a:solidFill>
                <a:srgbClr val="FF0000"/>
              </a:solidFill>
              <a:latin typeface="MetricHPE" panose="020B0503030202060203" pitchFamily="34" charset="0"/>
            </a:endParaRPr>
          </a:p>
        </p:txBody>
      </p:sp>
      <p:sp>
        <p:nvSpPr>
          <p:cNvPr id="12" name="Rectangle 11"/>
          <p:cNvSpPr/>
          <p:nvPr/>
        </p:nvSpPr>
        <p:spPr>
          <a:xfrm>
            <a:off x="2370108" y="4372954"/>
            <a:ext cx="4556184" cy="461665"/>
          </a:xfrm>
          <a:prstGeom prst="rect">
            <a:avLst/>
          </a:prstGeom>
        </p:spPr>
        <p:txBody>
          <a:bodyPr wrap="none">
            <a:spAutoFit/>
          </a:bodyPr>
          <a:lstStyle/>
          <a:p>
            <a:pPr lvl="4"/>
            <a:r>
              <a:rPr lang="en-US" sz="2400" dirty="0">
                <a:solidFill>
                  <a:srgbClr val="000000"/>
                </a:solidFill>
                <a:latin typeface="MetricHPE" panose="020B0503030202060203" pitchFamily="34" charset="0"/>
              </a:rPr>
              <a:t>Return confirmation</a:t>
            </a:r>
            <a:endParaRPr lang="en-US" sz="2400" b="1" dirty="0">
              <a:solidFill>
                <a:srgbClr val="000000"/>
              </a:solidFill>
              <a:latin typeface="MetricHPE" panose="020B0503030202060203" pitchFamily="34" charset="0"/>
            </a:endParaRPr>
          </a:p>
        </p:txBody>
      </p:sp>
      <p:sp>
        <p:nvSpPr>
          <p:cNvPr id="13" name="Rectangle 12"/>
          <p:cNvSpPr/>
          <p:nvPr/>
        </p:nvSpPr>
        <p:spPr>
          <a:xfrm>
            <a:off x="2366976" y="4896343"/>
            <a:ext cx="4980466" cy="461665"/>
          </a:xfrm>
          <a:prstGeom prst="rect">
            <a:avLst/>
          </a:prstGeom>
        </p:spPr>
        <p:txBody>
          <a:bodyPr wrap="none">
            <a:spAutoFit/>
          </a:bodyPr>
          <a:lstStyle/>
          <a:p>
            <a:pPr lvl="4"/>
            <a:r>
              <a:rPr lang="en-US" sz="2400" dirty="0" smtClean="0">
                <a:solidFill>
                  <a:srgbClr val="000000"/>
                </a:solidFill>
                <a:latin typeface="MetricHPE" panose="020B0503030202060203" pitchFamily="34" charset="0"/>
              </a:rPr>
              <a:t>200 OK or 202 Accepted</a:t>
            </a:r>
            <a:endParaRPr lang="en-US" sz="2400" b="1" dirty="0">
              <a:solidFill>
                <a:srgbClr val="000000"/>
              </a:solidFill>
              <a:latin typeface="MetricHPE" panose="020B0503030202060203" pitchFamily="34" charset="0"/>
            </a:endParaRPr>
          </a:p>
        </p:txBody>
      </p:sp>
    </p:spTree>
    <p:extLst>
      <p:ext uri="{BB962C8B-B14F-4D97-AF65-F5344CB8AC3E}">
        <p14:creationId xmlns:p14="http://schemas.microsoft.com/office/powerpoint/2010/main" val="158431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232E86D9-E030-8540-9D18-6C5E9193F372}"/>
              </a:ext>
            </a:extLst>
          </p:cNvPr>
          <p:cNvSpPr>
            <a:spLocks noGrp="1"/>
          </p:cNvSpPr>
          <p:nvPr>
            <p:ph type="sldNum" sz="quarter" idx="4"/>
          </p:nvPr>
        </p:nvSpPr>
        <p:spPr/>
        <p:txBody>
          <a:bodyPr/>
          <a:lstStyle/>
          <a:p>
            <a:fld id="{026767C7-A825-6147-AE0D-F20ED1FEEE5D}" type="slidenum">
              <a:rPr lang="en-US" smtClean="0"/>
              <a:pPr/>
              <a:t>31</a:t>
            </a:fld>
            <a:endParaRPr lang="en-US" dirty="0"/>
          </a:p>
        </p:txBody>
      </p:sp>
      <p:sp>
        <p:nvSpPr>
          <p:cNvPr id="3" name="Title 2">
            <a:extLst>
              <a:ext uri="{FF2B5EF4-FFF2-40B4-BE49-F238E27FC236}">
                <a16:creationId xmlns="" xmlns:a16="http://schemas.microsoft.com/office/drawing/2014/main" id="{CB9B1F03-15E7-1848-AE70-F9363A1D6AB4}"/>
              </a:ext>
            </a:extLst>
          </p:cNvPr>
          <p:cNvSpPr>
            <a:spLocks noGrp="1"/>
          </p:cNvSpPr>
          <p:nvPr>
            <p:ph type="title"/>
          </p:nvPr>
        </p:nvSpPr>
        <p:spPr>
          <a:xfrm>
            <a:off x="765716" y="2286000"/>
            <a:ext cx="4724400" cy="685800"/>
          </a:xfrm>
        </p:spPr>
        <p:txBody>
          <a:bodyPr/>
          <a:lstStyle/>
          <a:p>
            <a:r>
              <a:rPr lang="en-US" sz="6400" dirty="0" smtClean="0">
                <a:latin typeface="MetricHPE" charset="0"/>
                <a:ea typeface="MetricHPE" charset="0"/>
                <a:cs typeface="MetricHPE" charset="0"/>
              </a:rPr>
              <a:t>Questions?</a:t>
            </a:r>
            <a:endParaRPr lang="en-US" sz="6400" dirty="0">
              <a:latin typeface="MetricHPE" charset="0"/>
              <a:ea typeface="MetricHPE" charset="0"/>
              <a:cs typeface="MetricHPE" charset="0"/>
            </a:endParaRPr>
          </a:p>
        </p:txBody>
      </p:sp>
    </p:spTree>
    <p:extLst>
      <p:ext uri="{BB962C8B-B14F-4D97-AF65-F5344CB8AC3E}">
        <p14:creationId xmlns:p14="http://schemas.microsoft.com/office/powerpoint/2010/main" val="416687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26767C7-A825-6147-AE0D-F20ED1FEEE5D}" type="slidenum">
              <a:rPr lang="en-US" smtClean="0">
                <a:latin typeface="MetricHPE" panose="020B0503030202060203" pitchFamily="34" charset="0"/>
              </a:rPr>
              <a:pPr/>
              <a:t>32</a:t>
            </a:fld>
            <a:endParaRPr lang="en-US" dirty="0">
              <a:latin typeface="MetricHPE" panose="020B0503030202060203" pitchFamily="34" charset="0"/>
            </a:endParaRPr>
          </a:p>
        </p:txBody>
      </p:sp>
      <p:sp>
        <p:nvSpPr>
          <p:cNvPr id="5" name="Title 1"/>
          <p:cNvSpPr>
            <a:spLocks noGrp="1"/>
          </p:cNvSpPr>
          <p:nvPr>
            <p:ph type="title"/>
          </p:nvPr>
        </p:nvSpPr>
        <p:spPr>
          <a:xfrm>
            <a:off x="617735" y="152400"/>
            <a:ext cx="10972799" cy="838200"/>
          </a:xfrm>
        </p:spPr>
        <p:txBody>
          <a:bodyPr/>
          <a:lstStyle/>
          <a:p>
            <a:r>
              <a:rPr lang="en-US" sz="7200" dirty="0" smtClean="0">
                <a:latin typeface="MetricHPE" panose="020B0503030202060203" pitchFamily="34" charset="0"/>
                <a:ea typeface="MetricHPE" charset="0"/>
                <a:cs typeface="MetricHPE" charset="0"/>
              </a:rPr>
              <a:t>K8 Service Catalog</a:t>
            </a:r>
            <a:r>
              <a:rPr lang="en-US" sz="7200" dirty="0">
                <a:latin typeface="MetricHPE" panose="020B0503030202060203" pitchFamily="34" charset="0"/>
                <a:ea typeface="MetricHPE" charset="0"/>
                <a:cs typeface="MetricHPE" charset="0"/>
              </a:rPr>
              <a:t/>
            </a:r>
            <a:br>
              <a:rPr lang="en-US" sz="7200" dirty="0">
                <a:latin typeface="MetricHPE" panose="020B0503030202060203" pitchFamily="34" charset="0"/>
                <a:ea typeface="MetricHPE" charset="0"/>
                <a:cs typeface="MetricHPE" charset="0"/>
              </a:rPr>
            </a:br>
            <a:endParaRPr lang="en-US" sz="7200" dirty="0">
              <a:latin typeface="MetricHPE" panose="020B0503030202060203" pitchFamily="34" charset="0"/>
              <a:ea typeface="MetricHPE" charset="0"/>
              <a:cs typeface="MetricHPE" charset="0"/>
            </a:endParaRPr>
          </a:p>
        </p:txBody>
      </p:sp>
      <p:sp>
        <p:nvSpPr>
          <p:cNvPr id="8" name="Shape 346"/>
          <p:cNvSpPr/>
          <p:nvPr/>
        </p:nvSpPr>
        <p:spPr>
          <a:xfrm>
            <a:off x="8920086" y="1724225"/>
            <a:ext cx="2581500" cy="4948200"/>
          </a:xfrm>
          <a:prstGeom prst="roundRect">
            <a:avLst>
              <a:gd name="adj" fmla="val 16667"/>
            </a:avLst>
          </a:prstGeom>
          <a:solidFill>
            <a:srgbClr val="FFFFFF"/>
          </a:solidFill>
          <a:ln w="12700" cap="flat" cmpd="sng">
            <a:solidFill>
              <a:srgbClr val="00A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595959"/>
                </a:solidFill>
                <a:latin typeface="MetricHPE" panose="020B0503030202060203" pitchFamily="34" charset="0"/>
                <a:ea typeface="Permanent Marker"/>
                <a:cs typeface="Permanent Marker"/>
                <a:sym typeface="Permanent Marker"/>
              </a:rPr>
              <a:t>Service Brokers</a:t>
            </a:r>
            <a:endParaRPr sz="2400">
              <a:solidFill>
                <a:srgbClr val="595959"/>
              </a:solidFill>
              <a:latin typeface="MetricHPE" panose="020B0503030202060203" pitchFamily="34" charset="0"/>
              <a:ea typeface="Permanent Marker"/>
              <a:cs typeface="Permanent Marker"/>
              <a:sym typeface="Permanent Marker"/>
            </a:endParaRPr>
          </a:p>
        </p:txBody>
      </p:sp>
      <p:sp>
        <p:nvSpPr>
          <p:cNvPr id="9" name="Shape 347"/>
          <p:cNvSpPr txBox="1">
            <a:spLocks/>
          </p:cNvSpPr>
          <p:nvPr/>
        </p:nvSpPr>
        <p:spPr>
          <a:xfrm>
            <a:off x="1456840" y="0"/>
            <a:ext cx="10735200" cy="12144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80000"/>
              </a:lnSpc>
              <a:spcBef>
                <a:spcPct val="0"/>
              </a:spcBef>
              <a:buNone/>
              <a:defRPr sz="6600" b="1" i="0" kern="1200">
                <a:solidFill>
                  <a:schemeClr val="tx1"/>
                </a:solidFill>
                <a:latin typeface="Arial Black" panose="020B0604020202020204" pitchFamily="34" charset="0"/>
                <a:ea typeface="+mj-ea"/>
                <a:cs typeface="Arial Black" panose="020B0604020202020204" pitchFamily="34" charset="0"/>
              </a:defRPr>
            </a:lvl1pPr>
          </a:lstStyle>
          <a:p>
            <a:pPr>
              <a:lnSpc>
                <a:spcPct val="90000"/>
              </a:lnSpc>
              <a:spcBef>
                <a:spcPts val="0"/>
              </a:spcBef>
              <a:buClr>
                <a:schemeClr val="lt1"/>
              </a:buClr>
              <a:buSzPts val="4400"/>
              <a:buFont typeface="Calibri"/>
              <a:buNone/>
            </a:pPr>
            <a:endParaRPr lang="en-US" dirty="0">
              <a:latin typeface="MetricHPE" panose="020B0503030202060203" pitchFamily="34" charset="0"/>
            </a:endParaRPr>
          </a:p>
        </p:txBody>
      </p:sp>
      <p:sp>
        <p:nvSpPr>
          <p:cNvPr id="10" name="Shape 348"/>
          <p:cNvSpPr txBox="1">
            <a:spLocks/>
          </p:cNvSpPr>
          <p:nvPr/>
        </p:nvSpPr>
        <p:spPr>
          <a:xfrm>
            <a:off x="9067800" y="6400800"/>
            <a:ext cx="2743200" cy="365100"/>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200" smtClean="0">
                <a:solidFill>
                  <a:srgbClr val="888888"/>
                </a:solidFill>
                <a:latin typeface="MetricHPE" panose="020B0503030202060203" pitchFamily="34" charset="0"/>
                <a:ea typeface="Calibri"/>
                <a:cs typeface="Calibri"/>
                <a:sym typeface="Calibri"/>
              </a:rPr>
              <a:pPr algn="r"/>
              <a:t>32</a:t>
            </a:fld>
            <a:endParaRPr lang="en-US" sz="1200">
              <a:solidFill>
                <a:srgbClr val="888888"/>
              </a:solidFill>
              <a:latin typeface="MetricHPE" panose="020B0503030202060203" pitchFamily="34" charset="0"/>
              <a:ea typeface="Calibri"/>
              <a:cs typeface="Calibri"/>
              <a:sym typeface="Calibri"/>
            </a:endParaRPr>
          </a:p>
        </p:txBody>
      </p:sp>
      <p:sp>
        <p:nvSpPr>
          <p:cNvPr id="11" name="Shape 349"/>
          <p:cNvSpPr/>
          <p:nvPr/>
        </p:nvSpPr>
        <p:spPr>
          <a:xfrm>
            <a:off x="1456850" y="3003800"/>
            <a:ext cx="4129800" cy="3457200"/>
          </a:xfrm>
          <a:prstGeom prst="roundRect">
            <a:avLst>
              <a:gd name="adj" fmla="val 16667"/>
            </a:avLst>
          </a:prstGeom>
          <a:solidFill>
            <a:srgbClr val="FFFFFF"/>
          </a:solidFill>
          <a:ln w="1270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595959"/>
                </a:solidFill>
                <a:latin typeface="MetricHPE" panose="020B0503030202060203" pitchFamily="34" charset="0"/>
                <a:ea typeface="Permanent Marker"/>
                <a:cs typeface="Permanent Marker"/>
                <a:sym typeface="Permanent Marker"/>
              </a:rPr>
              <a:t>Service-Catalog</a:t>
            </a:r>
            <a:endParaRPr sz="2400" dirty="0">
              <a:solidFill>
                <a:srgbClr val="595959"/>
              </a:solidFill>
              <a:latin typeface="MetricHPE" panose="020B0503030202060203" pitchFamily="34" charset="0"/>
              <a:ea typeface="Permanent Marker"/>
              <a:cs typeface="Permanent Marker"/>
              <a:sym typeface="Permanent Marker"/>
            </a:endParaRPr>
          </a:p>
          <a:p>
            <a:pPr marL="0" lvl="0" indent="0" algn="ctr" rtl="0">
              <a:spcBef>
                <a:spcPts val="0"/>
              </a:spcBef>
              <a:spcAft>
                <a:spcPts val="0"/>
              </a:spcAft>
              <a:buNone/>
            </a:pPr>
            <a:r>
              <a:rPr lang="en-US" sz="2400" dirty="0">
                <a:solidFill>
                  <a:srgbClr val="595959"/>
                </a:solidFill>
                <a:latin typeface="MetricHPE" panose="020B0503030202060203" pitchFamily="34" charset="0"/>
                <a:ea typeface="Permanent Marker"/>
                <a:cs typeface="Permanent Marker"/>
                <a:sym typeface="Permanent Marker"/>
              </a:rPr>
              <a:t>Controller</a:t>
            </a:r>
            <a:endParaRPr sz="2400" dirty="0">
              <a:solidFill>
                <a:srgbClr val="595959"/>
              </a:solidFill>
              <a:latin typeface="MetricHPE" panose="020B0503030202060203" pitchFamily="34" charset="0"/>
              <a:ea typeface="Permanent Marker"/>
              <a:cs typeface="Permanent Marker"/>
              <a:sym typeface="Permanent Marker"/>
            </a:endParaRPr>
          </a:p>
        </p:txBody>
      </p:sp>
      <p:sp>
        <p:nvSpPr>
          <p:cNvPr id="12" name="Shape 350"/>
          <p:cNvSpPr/>
          <p:nvPr/>
        </p:nvSpPr>
        <p:spPr>
          <a:xfrm>
            <a:off x="8767686" y="1571825"/>
            <a:ext cx="2581500" cy="4948200"/>
          </a:xfrm>
          <a:prstGeom prst="roundRect">
            <a:avLst>
              <a:gd name="adj" fmla="val 16667"/>
            </a:avLst>
          </a:prstGeom>
          <a:solidFill>
            <a:srgbClr val="FFFFFF"/>
          </a:solidFill>
          <a:ln w="12700" cap="flat" cmpd="sng">
            <a:solidFill>
              <a:srgbClr val="00A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595959"/>
                </a:solidFill>
                <a:latin typeface="MetricHPE" panose="020B0503030202060203" pitchFamily="34" charset="0"/>
                <a:ea typeface="Permanent Marker"/>
                <a:cs typeface="Permanent Marker"/>
                <a:sym typeface="Permanent Marker"/>
              </a:rPr>
              <a:t>Service Brokers</a:t>
            </a:r>
            <a:endParaRPr sz="2400">
              <a:solidFill>
                <a:srgbClr val="595959"/>
              </a:solidFill>
              <a:latin typeface="MetricHPE" panose="020B0503030202060203" pitchFamily="34" charset="0"/>
              <a:ea typeface="Permanent Marker"/>
              <a:cs typeface="Permanent Marker"/>
              <a:sym typeface="Permanent Marker"/>
            </a:endParaRPr>
          </a:p>
        </p:txBody>
      </p:sp>
      <p:sp>
        <p:nvSpPr>
          <p:cNvPr id="13" name="Shape 351"/>
          <p:cNvSpPr/>
          <p:nvPr/>
        </p:nvSpPr>
        <p:spPr>
          <a:xfrm>
            <a:off x="8615286" y="1419425"/>
            <a:ext cx="2581500" cy="4948200"/>
          </a:xfrm>
          <a:prstGeom prst="roundRect">
            <a:avLst>
              <a:gd name="adj" fmla="val 16667"/>
            </a:avLst>
          </a:prstGeom>
          <a:solidFill>
            <a:srgbClr val="FFFFFF"/>
          </a:solidFill>
          <a:ln w="12700" cap="flat" cmpd="sng">
            <a:solidFill>
              <a:srgbClr val="00A98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a:solidFill>
                  <a:srgbClr val="595959"/>
                </a:solidFill>
                <a:latin typeface="MetricHPE" panose="020B0503030202060203" pitchFamily="34" charset="0"/>
                <a:ea typeface="Permanent Marker"/>
                <a:cs typeface="Permanent Marker"/>
                <a:sym typeface="Permanent Marker"/>
              </a:rPr>
              <a:t>Service Brokers</a:t>
            </a:r>
            <a:endParaRPr sz="2400" dirty="0">
              <a:solidFill>
                <a:srgbClr val="595959"/>
              </a:solidFill>
              <a:latin typeface="MetricHPE" panose="020B0503030202060203" pitchFamily="34" charset="0"/>
              <a:ea typeface="Permanent Marker"/>
              <a:cs typeface="Permanent Marker"/>
              <a:sym typeface="Permanent Marker"/>
            </a:endParaRPr>
          </a:p>
        </p:txBody>
      </p:sp>
      <p:sp>
        <p:nvSpPr>
          <p:cNvPr id="14" name="Shape 352"/>
          <p:cNvSpPr/>
          <p:nvPr/>
        </p:nvSpPr>
        <p:spPr>
          <a:xfrm>
            <a:off x="1456900" y="1419425"/>
            <a:ext cx="4129800" cy="1104300"/>
          </a:xfrm>
          <a:prstGeom prst="roundRect">
            <a:avLst>
              <a:gd name="adj" fmla="val 16667"/>
            </a:avLst>
          </a:prstGeom>
          <a:solidFill>
            <a:srgbClr val="FFFFFF"/>
          </a:solidFill>
          <a:ln w="127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595959"/>
                </a:solidFill>
                <a:latin typeface="MetricHPE" panose="020B0503030202060203" pitchFamily="34" charset="0"/>
                <a:ea typeface="Permanent Marker"/>
                <a:cs typeface="Permanent Marker"/>
                <a:sym typeface="Permanent Marker"/>
              </a:rPr>
              <a:t>Service-Catalog</a:t>
            </a:r>
            <a:endParaRPr sz="2400" dirty="0">
              <a:solidFill>
                <a:srgbClr val="595959"/>
              </a:solidFill>
              <a:latin typeface="MetricHPE" panose="020B0503030202060203" pitchFamily="34" charset="0"/>
              <a:ea typeface="Permanent Marker"/>
              <a:cs typeface="Permanent Marker"/>
              <a:sym typeface="Permanent Marker"/>
            </a:endParaRPr>
          </a:p>
          <a:p>
            <a:pPr marL="0" lvl="0" indent="0" algn="ctr" rtl="0">
              <a:spcBef>
                <a:spcPts val="0"/>
              </a:spcBef>
              <a:spcAft>
                <a:spcPts val="0"/>
              </a:spcAft>
              <a:buNone/>
            </a:pPr>
            <a:r>
              <a:rPr lang="en-US" sz="2400" dirty="0">
                <a:solidFill>
                  <a:srgbClr val="595959"/>
                </a:solidFill>
                <a:latin typeface="MetricHPE" panose="020B0503030202060203" pitchFamily="34" charset="0"/>
                <a:ea typeface="Permanent Marker"/>
                <a:cs typeface="Permanent Marker"/>
                <a:sym typeface="Permanent Marker"/>
              </a:rPr>
              <a:t>API Server</a:t>
            </a:r>
            <a:endParaRPr sz="2400" dirty="0">
              <a:solidFill>
                <a:srgbClr val="595959"/>
              </a:solidFill>
              <a:latin typeface="MetricHPE" panose="020B0503030202060203" pitchFamily="34" charset="0"/>
              <a:ea typeface="Permanent Marker"/>
              <a:cs typeface="Permanent Marker"/>
              <a:sym typeface="Permanent Marker"/>
            </a:endParaRPr>
          </a:p>
        </p:txBody>
      </p:sp>
      <p:cxnSp>
        <p:nvCxnSpPr>
          <p:cNvPr id="15" name="Shape 353"/>
          <p:cNvCxnSpPr/>
          <p:nvPr/>
        </p:nvCxnSpPr>
        <p:spPr>
          <a:xfrm rot="10800000">
            <a:off x="5591375" y="6172200"/>
            <a:ext cx="3036000" cy="0"/>
          </a:xfrm>
          <a:prstGeom prst="straightConnector1">
            <a:avLst/>
          </a:prstGeom>
          <a:noFill/>
          <a:ln w="38100" cap="flat" cmpd="sng">
            <a:solidFill>
              <a:srgbClr val="FF0000"/>
            </a:solidFill>
            <a:prstDash val="solid"/>
            <a:round/>
            <a:headEnd type="none" w="med" len="med"/>
            <a:tailEnd type="triangle" w="med" len="med"/>
          </a:ln>
        </p:spPr>
      </p:cxnSp>
      <p:sp>
        <p:nvSpPr>
          <p:cNvPr id="16" name="Shape 354"/>
          <p:cNvSpPr txBox="1"/>
          <p:nvPr/>
        </p:nvSpPr>
        <p:spPr>
          <a:xfrm>
            <a:off x="6096413" y="5172950"/>
            <a:ext cx="2161500" cy="64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FF0000"/>
                </a:solidFill>
                <a:latin typeface="MetricHPE" panose="020B0503030202060203" pitchFamily="34" charset="0"/>
                <a:ea typeface="Roboto Mono"/>
                <a:cs typeface="Roboto Mono"/>
                <a:sym typeface="Roboto Mono"/>
              </a:rPr>
              <a:t>Open Service Broker API</a:t>
            </a:r>
            <a:endParaRPr sz="1800">
              <a:solidFill>
                <a:srgbClr val="FF0000"/>
              </a:solidFill>
              <a:latin typeface="MetricHPE" panose="020B0503030202060203" pitchFamily="34" charset="0"/>
              <a:ea typeface="Roboto Mono"/>
              <a:cs typeface="Roboto Mono"/>
              <a:sym typeface="Roboto Mono"/>
            </a:endParaRPr>
          </a:p>
        </p:txBody>
      </p:sp>
      <p:sp>
        <p:nvSpPr>
          <p:cNvPr id="17" name="Shape 355"/>
          <p:cNvSpPr txBox="1"/>
          <p:nvPr/>
        </p:nvSpPr>
        <p:spPr>
          <a:xfrm>
            <a:off x="1762525" y="4033400"/>
            <a:ext cx="3541500" cy="24276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err="1">
                <a:latin typeface="MetricHPE" panose="020B0503030202060203" pitchFamily="34" charset="0"/>
              </a:rPr>
              <a:t>ClusterServiceBrokers</a:t>
            </a:r>
            <a:endParaRPr sz="1800" dirty="0">
              <a:latin typeface="MetricHPE" panose="020B0503030202060203" pitchFamily="34" charset="0"/>
            </a:endParaRPr>
          </a:p>
          <a:p>
            <a:pPr marL="457200" lvl="0" indent="-342900" rtl="0">
              <a:spcBef>
                <a:spcPts val="0"/>
              </a:spcBef>
              <a:spcAft>
                <a:spcPts val="0"/>
              </a:spcAft>
              <a:buSzPts val="1800"/>
              <a:buChar char="●"/>
            </a:pPr>
            <a:r>
              <a:rPr lang="en-US" sz="1800" dirty="0" err="1">
                <a:latin typeface="MetricHPE" panose="020B0503030202060203" pitchFamily="34" charset="0"/>
              </a:rPr>
              <a:t>ClusterServiceClasses</a:t>
            </a:r>
            <a:endParaRPr sz="1800" dirty="0">
              <a:latin typeface="MetricHPE" panose="020B0503030202060203" pitchFamily="34" charset="0"/>
            </a:endParaRPr>
          </a:p>
          <a:p>
            <a:pPr marL="457200" lvl="0" indent="-342900" rtl="0">
              <a:spcBef>
                <a:spcPts val="0"/>
              </a:spcBef>
              <a:spcAft>
                <a:spcPts val="0"/>
              </a:spcAft>
              <a:buSzPts val="1800"/>
              <a:buChar char="●"/>
            </a:pPr>
            <a:r>
              <a:rPr lang="en-US" sz="1800" dirty="0" err="1">
                <a:latin typeface="MetricHPE" panose="020B0503030202060203" pitchFamily="34" charset="0"/>
              </a:rPr>
              <a:t>ClusterServicePlans</a:t>
            </a:r>
            <a:endParaRPr sz="1800" dirty="0">
              <a:latin typeface="MetricHPE" panose="020B0503030202060203" pitchFamily="34" charset="0"/>
            </a:endParaRPr>
          </a:p>
          <a:p>
            <a:pPr marL="457200" lvl="0" indent="-342900" rtl="0">
              <a:spcBef>
                <a:spcPts val="0"/>
              </a:spcBef>
              <a:spcAft>
                <a:spcPts val="0"/>
              </a:spcAft>
              <a:buSzPts val="1800"/>
              <a:buChar char="●"/>
            </a:pPr>
            <a:r>
              <a:rPr lang="en-US" sz="1800" dirty="0" err="1">
                <a:latin typeface="MetricHPE" panose="020B0503030202060203" pitchFamily="34" charset="0"/>
              </a:rPr>
              <a:t>ServiceInstances</a:t>
            </a:r>
            <a:endParaRPr sz="1800" dirty="0">
              <a:latin typeface="MetricHPE" panose="020B0503030202060203" pitchFamily="34" charset="0"/>
            </a:endParaRPr>
          </a:p>
          <a:p>
            <a:pPr marL="457200" lvl="0" indent="-342900" rtl="0">
              <a:spcBef>
                <a:spcPts val="0"/>
              </a:spcBef>
              <a:spcAft>
                <a:spcPts val="0"/>
              </a:spcAft>
              <a:buSzPts val="1800"/>
              <a:buChar char="●"/>
            </a:pPr>
            <a:r>
              <a:rPr lang="en-US" sz="1800" dirty="0" err="1">
                <a:latin typeface="MetricHPE" panose="020B0503030202060203" pitchFamily="34" charset="0"/>
              </a:rPr>
              <a:t>ServiceBindings</a:t>
            </a:r>
            <a:endParaRPr sz="1800" dirty="0">
              <a:latin typeface="MetricHPE" panose="020B0503030202060203" pitchFamily="34" charset="0"/>
            </a:endParaRPr>
          </a:p>
        </p:txBody>
      </p:sp>
      <p:cxnSp>
        <p:nvCxnSpPr>
          <p:cNvPr id="18" name="Shape 356"/>
          <p:cNvCxnSpPr/>
          <p:nvPr/>
        </p:nvCxnSpPr>
        <p:spPr>
          <a:xfrm rot="10800000" flipH="1">
            <a:off x="5582950" y="5884050"/>
            <a:ext cx="3058200" cy="9300"/>
          </a:xfrm>
          <a:prstGeom prst="straightConnector1">
            <a:avLst/>
          </a:prstGeom>
          <a:noFill/>
          <a:ln w="38100" cap="flat" cmpd="sng">
            <a:solidFill>
              <a:srgbClr val="FF0000"/>
            </a:solidFill>
            <a:prstDash val="solid"/>
            <a:round/>
            <a:headEnd type="none" w="med" len="med"/>
            <a:tailEnd type="triangle" w="med" len="med"/>
          </a:ln>
        </p:spPr>
      </p:cxnSp>
      <p:cxnSp>
        <p:nvCxnSpPr>
          <p:cNvPr id="19" name="Shape 357"/>
          <p:cNvCxnSpPr>
            <a:stCxn id="14" idx="2"/>
            <a:endCxn id="11" idx="0"/>
          </p:cNvCxnSpPr>
          <p:nvPr/>
        </p:nvCxnSpPr>
        <p:spPr>
          <a:xfrm>
            <a:off x="3521800" y="2523725"/>
            <a:ext cx="0" cy="480000"/>
          </a:xfrm>
          <a:prstGeom prst="straightConnector1">
            <a:avLst/>
          </a:prstGeom>
          <a:noFill/>
          <a:ln w="38100" cap="flat" cmpd="sng">
            <a:solidFill>
              <a:schemeClr val="dk2"/>
            </a:solidFill>
            <a:prstDash val="solid"/>
            <a:round/>
            <a:headEnd type="none" w="med" len="med"/>
            <a:tailEnd type="none" w="med" len="med"/>
          </a:ln>
        </p:spPr>
      </p:cxnSp>
      <p:sp>
        <p:nvSpPr>
          <p:cNvPr id="20" name="Shape 358"/>
          <p:cNvSpPr/>
          <p:nvPr/>
        </p:nvSpPr>
        <p:spPr>
          <a:xfrm>
            <a:off x="5806400" y="1419425"/>
            <a:ext cx="2581500" cy="2133000"/>
          </a:xfrm>
          <a:prstGeom prst="roundRect">
            <a:avLst>
              <a:gd name="adj" fmla="val 16667"/>
            </a:avLst>
          </a:prstGeom>
          <a:solidFill>
            <a:srgbClr val="FFFFFF"/>
          </a:solidFill>
          <a:ln w="12700" cap="flat" cmpd="sng">
            <a:solidFill>
              <a:srgbClr val="00A98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solidFill>
                  <a:srgbClr val="595959"/>
                </a:solidFill>
                <a:latin typeface="MetricHPE" panose="020B0503030202060203" pitchFamily="34" charset="0"/>
                <a:ea typeface="Permanent Marker"/>
                <a:cs typeface="Permanent Marker"/>
                <a:sym typeface="Permanent Marker"/>
              </a:rPr>
              <a:t>Application</a:t>
            </a:r>
            <a:endParaRPr lang="en-US" sz="1600" dirty="0" smtClean="0">
              <a:solidFill>
                <a:srgbClr val="595959"/>
              </a:solidFill>
              <a:latin typeface="MetricHPE" panose="020B0503030202060203" pitchFamily="34" charset="0"/>
              <a:ea typeface="Permanent Marker"/>
              <a:cs typeface="Permanent Marker"/>
              <a:sym typeface="Permanent Marker"/>
            </a:endParaRPr>
          </a:p>
          <a:p>
            <a:pPr algn="ctr"/>
            <a:r>
              <a:rPr lang="en-US" sz="1600" dirty="0">
                <a:solidFill>
                  <a:srgbClr val="595959"/>
                </a:solidFill>
                <a:latin typeface="MetricHPE" panose="020B0503030202060203" pitchFamily="34" charset="0"/>
                <a:ea typeface="Permanent Marker"/>
                <a:cs typeface="Permanent Marker"/>
                <a:sym typeface="Permanent Marker"/>
              </a:rPr>
              <a:t>(</a:t>
            </a:r>
            <a:r>
              <a:rPr lang="en-US" sz="1600" dirty="0" smtClean="0">
                <a:solidFill>
                  <a:srgbClr val="595959"/>
                </a:solidFill>
                <a:latin typeface="MetricHPE" panose="020B0503030202060203" pitchFamily="34" charset="0"/>
                <a:ea typeface="Permanent Marker"/>
                <a:cs typeface="Permanent Marker"/>
                <a:sym typeface="Permanent Marker"/>
              </a:rPr>
              <a:t>Grommet Dashboard)</a:t>
            </a:r>
            <a:endParaRPr lang="en-US" sz="1600" dirty="0">
              <a:solidFill>
                <a:srgbClr val="595959"/>
              </a:solidFill>
              <a:latin typeface="MetricHPE" panose="020B0503030202060203" pitchFamily="34" charset="0"/>
              <a:ea typeface="Permanent Marker"/>
              <a:cs typeface="Permanent Marker"/>
              <a:sym typeface="Permanent Marker"/>
            </a:endParaRPr>
          </a:p>
          <a:p>
            <a:pPr marL="0" lvl="0" indent="0" algn="ctr" rtl="0">
              <a:spcBef>
                <a:spcPts val="0"/>
              </a:spcBef>
              <a:spcAft>
                <a:spcPts val="0"/>
              </a:spcAft>
              <a:buNone/>
            </a:pPr>
            <a:endParaRPr lang="en-US" sz="2400" dirty="0">
              <a:solidFill>
                <a:srgbClr val="595959"/>
              </a:solidFill>
              <a:latin typeface="MetricHPE" panose="020B0503030202060203" pitchFamily="34" charset="0"/>
              <a:ea typeface="Permanent Marker"/>
              <a:cs typeface="Permanent Marker"/>
              <a:sym typeface="Permanent Marker"/>
            </a:endParaRPr>
          </a:p>
        </p:txBody>
      </p:sp>
      <p:sp>
        <p:nvSpPr>
          <p:cNvPr id="21" name="Shape 359"/>
          <p:cNvSpPr/>
          <p:nvPr/>
        </p:nvSpPr>
        <p:spPr>
          <a:xfrm>
            <a:off x="5903975" y="2603275"/>
            <a:ext cx="2394000" cy="842100"/>
          </a:xfrm>
          <a:prstGeom prst="roundRect">
            <a:avLst>
              <a:gd name="adj" fmla="val 16667"/>
            </a:avLst>
          </a:prstGeom>
          <a:solidFill>
            <a:srgbClr val="FFFFFF"/>
          </a:solidFill>
          <a:ln w="12700" cap="flat" cmpd="sng">
            <a:solidFill>
              <a:srgbClr val="00A98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595959"/>
                </a:solidFill>
                <a:latin typeface="MetricHPE" panose="020B0503030202060203" pitchFamily="34" charset="0"/>
                <a:ea typeface="Roboto Mono"/>
                <a:cs typeface="Roboto Mono"/>
                <a:sym typeface="Roboto Mono"/>
              </a:rPr>
              <a:t>Secret </a:t>
            </a:r>
            <a:endParaRPr dirty="0">
              <a:solidFill>
                <a:srgbClr val="595959"/>
              </a:solidFill>
              <a:latin typeface="MetricHPE" panose="020B0503030202060203" pitchFamily="34" charset="0"/>
              <a:ea typeface="Roboto Mono"/>
              <a:cs typeface="Roboto Mono"/>
              <a:sym typeface="Roboto Mono"/>
            </a:endParaRPr>
          </a:p>
          <a:p>
            <a:pPr marL="0" lvl="0" indent="0" algn="ctr" rtl="0">
              <a:spcBef>
                <a:spcPts val="0"/>
              </a:spcBef>
              <a:spcAft>
                <a:spcPts val="0"/>
              </a:spcAft>
              <a:buNone/>
            </a:pPr>
            <a:r>
              <a:rPr lang="en-US" sz="1600" dirty="0">
                <a:solidFill>
                  <a:srgbClr val="595959"/>
                </a:solidFill>
                <a:latin typeface="MetricHPE" panose="020B0503030202060203" pitchFamily="34" charset="0"/>
                <a:ea typeface="Roboto Mono"/>
                <a:cs typeface="Roboto Mono"/>
                <a:sym typeface="Roboto Mono"/>
              </a:rPr>
              <a:t>(creds from Service Broker)</a:t>
            </a:r>
            <a:endParaRPr sz="1600" dirty="0">
              <a:solidFill>
                <a:srgbClr val="595959"/>
              </a:solidFill>
              <a:latin typeface="MetricHPE" panose="020B0503030202060203" pitchFamily="34" charset="0"/>
              <a:ea typeface="Roboto Mono"/>
              <a:cs typeface="Roboto Mono"/>
              <a:sym typeface="Roboto Mono"/>
            </a:endParaRPr>
          </a:p>
        </p:txBody>
      </p:sp>
      <p:cxnSp>
        <p:nvCxnSpPr>
          <p:cNvPr id="22" name="Shape 360"/>
          <p:cNvCxnSpPr/>
          <p:nvPr/>
        </p:nvCxnSpPr>
        <p:spPr>
          <a:xfrm rot="10800000">
            <a:off x="7865200" y="3536825"/>
            <a:ext cx="7800" cy="713400"/>
          </a:xfrm>
          <a:prstGeom prst="straightConnector1">
            <a:avLst/>
          </a:prstGeom>
          <a:noFill/>
          <a:ln w="38100" cap="flat" cmpd="sng">
            <a:solidFill>
              <a:schemeClr val="dk2"/>
            </a:solidFill>
            <a:prstDash val="solid"/>
            <a:round/>
            <a:headEnd type="none" w="med" len="med"/>
            <a:tailEnd type="triangle" w="med" len="med"/>
          </a:ln>
        </p:spPr>
      </p:cxnSp>
      <p:cxnSp>
        <p:nvCxnSpPr>
          <p:cNvPr id="23" name="Shape 361"/>
          <p:cNvCxnSpPr/>
          <p:nvPr/>
        </p:nvCxnSpPr>
        <p:spPr>
          <a:xfrm flipH="1">
            <a:off x="5582325" y="4265675"/>
            <a:ext cx="2318100" cy="14100"/>
          </a:xfrm>
          <a:prstGeom prst="straightConnector1">
            <a:avLst/>
          </a:prstGeom>
          <a:noFill/>
          <a:ln w="38100" cap="flat" cmpd="sng">
            <a:solidFill>
              <a:schemeClr val="dk2"/>
            </a:solidFill>
            <a:prstDash val="solid"/>
            <a:round/>
            <a:headEnd type="none" w="med" len="med"/>
            <a:tailEnd type="none" w="med" len="med"/>
          </a:ln>
        </p:spPr>
      </p:cxnSp>
      <p:sp>
        <p:nvSpPr>
          <p:cNvPr id="24" name="Shape 362"/>
          <p:cNvSpPr txBox="1"/>
          <p:nvPr/>
        </p:nvSpPr>
        <p:spPr>
          <a:xfrm>
            <a:off x="5729586" y="3637175"/>
            <a:ext cx="1848900" cy="64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latin typeface="MetricHPE" panose="020B0503030202060203" pitchFamily="34" charset="0"/>
                <a:ea typeface="Roboto Mono"/>
                <a:cs typeface="Roboto Mono"/>
                <a:sym typeface="Roboto Mono"/>
              </a:rPr>
              <a:t>Bind-Service</a:t>
            </a:r>
            <a:endParaRPr sz="1800" dirty="0">
              <a:latin typeface="MetricHPE" panose="020B0503030202060203" pitchFamily="34" charset="0"/>
              <a:ea typeface="Roboto Mono"/>
              <a:cs typeface="Roboto Mono"/>
              <a:sym typeface="Roboto Mono"/>
            </a:endParaRPr>
          </a:p>
        </p:txBody>
      </p:sp>
      <p:sp>
        <p:nvSpPr>
          <p:cNvPr id="25" name="Shape 363"/>
          <p:cNvSpPr txBox="1"/>
          <p:nvPr/>
        </p:nvSpPr>
        <p:spPr>
          <a:xfrm>
            <a:off x="-1984350" y="1650275"/>
            <a:ext cx="5439600" cy="64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solidFill>
                  <a:srgbClr val="FF0000"/>
                </a:solidFill>
                <a:latin typeface="MetricHPE" panose="020B0503030202060203" pitchFamily="34" charset="0"/>
                <a:ea typeface="Roboto Mono"/>
                <a:cs typeface="Roboto Mono"/>
                <a:sym typeface="Roboto Mono"/>
              </a:rPr>
              <a:t>kubectl</a:t>
            </a:r>
            <a:r>
              <a:rPr lang="en-US" dirty="0">
                <a:solidFill>
                  <a:srgbClr val="FF0000"/>
                </a:solidFill>
                <a:latin typeface="MetricHPE" panose="020B0503030202060203" pitchFamily="34" charset="0"/>
                <a:ea typeface="Roboto Mono"/>
                <a:cs typeface="Roboto Mono"/>
                <a:sym typeface="Roboto Mono"/>
              </a:rPr>
              <a:t> </a:t>
            </a:r>
            <a:endParaRPr dirty="0">
              <a:solidFill>
                <a:srgbClr val="FF0000"/>
              </a:solidFill>
              <a:latin typeface="MetricHPE" panose="020B0503030202060203" pitchFamily="34" charset="0"/>
              <a:ea typeface="Roboto Mono"/>
              <a:cs typeface="Roboto Mono"/>
              <a:sym typeface="Roboto Mono"/>
            </a:endParaRPr>
          </a:p>
          <a:p>
            <a:pPr marL="0" lvl="0" indent="0" algn="ctr" rtl="0">
              <a:spcBef>
                <a:spcPts val="0"/>
              </a:spcBef>
              <a:spcAft>
                <a:spcPts val="0"/>
              </a:spcAft>
              <a:buNone/>
            </a:pPr>
            <a:r>
              <a:rPr lang="en-US" dirty="0" smtClean="0">
                <a:solidFill>
                  <a:srgbClr val="FF0000"/>
                </a:solidFill>
                <a:latin typeface="MetricHPE" panose="020B0503030202060203" pitchFamily="34" charset="0"/>
                <a:ea typeface="Roboto Mono"/>
                <a:cs typeface="Roboto Mono"/>
                <a:sym typeface="Roboto Mono"/>
              </a:rPr>
              <a:t>create</a:t>
            </a:r>
            <a:endParaRPr dirty="0">
              <a:solidFill>
                <a:srgbClr val="FF0000"/>
              </a:solidFill>
              <a:latin typeface="MetricHPE" panose="020B0503030202060203" pitchFamily="34" charset="0"/>
              <a:ea typeface="Roboto Mono"/>
              <a:cs typeface="Roboto Mono"/>
              <a:sym typeface="Roboto Mono"/>
            </a:endParaRPr>
          </a:p>
        </p:txBody>
      </p:sp>
      <p:cxnSp>
        <p:nvCxnSpPr>
          <p:cNvPr id="26" name="Shape 364"/>
          <p:cNvCxnSpPr/>
          <p:nvPr/>
        </p:nvCxnSpPr>
        <p:spPr>
          <a:xfrm>
            <a:off x="0" y="2292875"/>
            <a:ext cx="1470900" cy="21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421635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26767C7-A825-6147-AE0D-F20ED1FEEE5D}" type="slidenum">
              <a:rPr lang="en-US" smtClean="0"/>
              <a:pPr/>
              <a:t>33</a:t>
            </a:fld>
            <a:endParaRPr lang="en-US" dirty="0"/>
          </a:p>
        </p:txBody>
      </p:sp>
      <p:sp>
        <p:nvSpPr>
          <p:cNvPr id="5" name="Title 1"/>
          <p:cNvSpPr>
            <a:spLocks noGrp="1"/>
          </p:cNvSpPr>
          <p:nvPr>
            <p:ph type="title"/>
          </p:nvPr>
        </p:nvSpPr>
        <p:spPr>
          <a:xfrm>
            <a:off x="617735" y="152400"/>
            <a:ext cx="10972799" cy="838200"/>
          </a:xfrm>
        </p:spPr>
        <p:txBody>
          <a:bodyPr/>
          <a:lstStyle/>
          <a:p>
            <a:r>
              <a:rPr lang="en-US" sz="7200" dirty="0" smtClean="0">
                <a:latin typeface="MetricHPE" panose="020B0503030202060203" pitchFamily="34" charset="0"/>
                <a:ea typeface="MetricHPE" charset="0"/>
                <a:cs typeface="MetricHPE" charset="0"/>
              </a:rPr>
              <a:t>Services and Service Plans</a:t>
            </a:r>
            <a:r>
              <a:rPr lang="en-US" sz="6000" dirty="0">
                <a:latin typeface="MetricHPE" charset="0"/>
                <a:ea typeface="MetricHPE" charset="0"/>
                <a:cs typeface="MetricHPE" charset="0"/>
              </a:rPr>
              <a:t/>
            </a:r>
            <a:br>
              <a:rPr lang="en-US" sz="6000" dirty="0">
                <a:latin typeface="MetricHPE" charset="0"/>
                <a:ea typeface="MetricHPE" charset="0"/>
                <a:cs typeface="MetricHPE" charset="0"/>
              </a:rPr>
            </a:br>
            <a:endParaRPr lang="en-US" sz="6000" dirty="0">
              <a:latin typeface="MetricHPE" charset="0"/>
              <a:ea typeface="MetricHPE" charset="0"/>
              <a:cs typeface="MetricHPE" charset="0"/>
            </a:endParaRPr>
          </a:p>
        </p:txBody>
      </p:sp>
      <p:pic>
        <p:nvPicPr>
          <p:cNvPr id="7" name="Picture 6"/>
          <p:cNvPicPr>
            <a:picLocks noChangeAspect="1"/>
          </p:cNvPicPr>
          <p:nvPr/>
        </p:nvPicPr>
        <p:blipFill>
          <a:blip r:embed="rId3"/>
          <a:stretch>
            <a:fillRect/>
          </a:stretch>
        </p:blipFill>
        <p:spPr>
          <a:xfrm>
            <a:off x="1143000" y="990600"/>
            <a:ext cx="9134475" cy="5686425"/>
          </a:xfrm>
          <a:prstGeom prst="rect">
            <a:avLst/>
          </a:prstGeom>
        </p:spPr>
      </p:pic>
    </p:spTree>
    <p:extLst>
      <p:ext uri="{BB962C8B-B14F-4D97-AF65-F5344CB8AC3E}">
        <p14:creationId xmlns:p14="http://schemas.microsoft.com/office/powerpoint/2010/main" val="265671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363200" cy="762000"/>
          </a:xfrm>
        </p:spPr>
        <p:txBody>
          <a:bodyPr/>
          <a:lstStyle/>
          <a:p>
            <a:r>
              <a:rPr lang="en-US" sz="7200" dirty="0" smtClean="0">
                <a:latin typeface="MetricHPE" panose="020B0503030202060203" pitchFamily="34" charset="0"/>
              </a:rPr>
              <a:t>Register Grommet Broker</a:t>
            </a:r>
            <a:endParaRPr lang="en-US" sz="7200" dirty="0">
              <a:latin typeface="MetricHPE" panose="020B0503030202060203" pitchFamily="34" charset="0"/>
            </a:endParaRPr>
          </a:p>
        </p:txBody>
      </p:sp>
      <p:sp>
        <p:nvSpPr>
          <p:cNvPr id="4" name="Slide Number Placeholder 3"/>
          <p:cNvSpPr>
            <a:spLocks noGrp="1"/>
          </p:cNvSpPr>
          <p:nvPr>
            <p:ph type="sldNum" sz="quarter" idx="4"/>
          </p:nvPr>
        </p:nvSpPr>
        <p:spPr/>
        <p:txBody>
          <a:bodyPr/>
          <a:lstStyle/>
          <a:p>
            <a:fld id="{026767C7-A825-6147-AE0D-F20ED1FEEE5D}" type="slidenum">
              <a:rPr lang="en-US" smtClean="0"/>
              <a:pPr/>
              <a:t>34</a:t>
            </a:fld>
            <a:endParaRPr lang="en-US" dirty="0"/>
          </a:p>
        </p:txBody>
      </p:sp>
      <p:pic>
        <p:nvPicPr>
          <p:cNvPr id="6" name="Picture 5"/>
          <p:cNvPicPr>
            <a:picLocks noChangeAspect="1"/>
          </p:cNvPicPr>
          <p:nvPr/>
        </p:nvPicPr>
        <p:blipFill>
          <a:blip r:embed="rId3"/>
          <a:stretch>
            <a:fillRect/>
          </a:stretch>
        </p:blipFill>
        <p:spPr>
          <a:xfrm>
            <a:off x="1143000" y="1646874"/>
            <a:ext cx="9220200" cy="4569559"/>
          </a:xfrm>
          <a:prstGeom prst="rect">
            <a:avLst/>
          </a:prstGeom>
        </p:spPr>
      </p:pic>
    </p:spTree>
    <p:extLst>
      <p:ext uri="{BB962C8B-B14F-4D97-AF65-F5344CB8AC3E}">
        <p14:creationId xmlns:p14="http://schemas.microsoft.com/office/powerpoint/2010/main" val="43688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134600" cy="1371600"/>
          </a:xfrm>
        </p:spPr>
        <p:txBody>
          <a:bodyPr/>
          <a:lstStyle/>
          <a:p>
            <a:r>
              <a:rPr lang="en-US" sz="7200" dirty="0" smtClean="0">
                <a:latin typeface="MetricHPE" panose="020B0503030202060203" pitchFamily="34" charset="0"/>
              </a:rPr>
              <a:t>Grommet Services and Plans</a:t>
            </a:r>
            <a:endParaRPr lang="en-US" sz="7200" dirty="0">
              <a:latin typeface="MetricHPE" panose="020B0503030202060203" pitchFamily="34" charset="0"/>
            </a:endParaRPr>
          </a:p>
        </p:txBody>
      </p:sp>
      <p:sp>
        <p:nvSpPr>
          <p:cNvPr id="4" name="Slide Number Placeholder 3"/>
          <p:cNvSpPr>
            <a:spLocks noGrp="1"/>
          </p:cNvSpPr>
          <p:nvPr>
            <p:ph type="sldNum" sz="quarter" idx="4"/>
          </p:nvPr>
        </p:nvSpPr>
        <p:spPr/>
        <p:txBody>
          <a:bodyPr/>
          <a:lstStyle/>
          <a:p>
            <a:fld id="{026767C7-A825-6147-AE0D-F20ED1FEEE5D}" type="slidenum">
              <a:rPr lang="en-US" smtClean="0"/>
              <a:pPr/>
              <a:t>35</a:t>
            </a:fld>
            <a:endParaRPr lang="en-US" dirty="0"/>
          </a:p>
        </p:txBody>
      </p:sp>
      <p:pic>
        <p:nvPicPr>
          <p:cNvPr id="3" name="Picture 2"/>
          <p:cNvPicPr>
            <a:picLocks noChangeAspect="1"/>
          </p:cNvPicPr>
          <p:nvPr/>
        </p:nvPicPr>
        <p:blipFill>
          <a:blip r:embed="rId3"/>
          <a:stretch>
            <a:fillRect/>
          </a:stretch>
        </p:blipFill>
        <p:spPr>
          <a:xfrm>
            <a:off x="1528762" y="2371725"/>
            <a:ext cx="8296275" cy="4486275"/>
          </a:xfrm>
          <a:prstGeom prst="rect">
            <a:avLst/>
          </a:prstGeom>
        </p:spPr>
      </p:pic>
    </p:spTree>
    <p:extLst>
      <p:ext uri="{BB962C8B-B14F-4D97-AF65-F5344CB8AC3E}">
        <p14:creationId xmlns:p14="http://schemas.microsoft.com/office/powerpoint/2010/main" val="314212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26767C7-A825-6147-AE0D-F20ED1FEEE5D}" type="slidenum">
              <a:rPr lang="en-US" smtClean="0"/>
              <a:pPr/>
              <a:t>36</a:t>
            </a:fld>
            <a:endParaRPr lang="en-US" dirty="0"/>
          </a:p>
        </p:txBody>
      </p:sp>
      <p:sp>
        <p:nvSpPr>
          <p:cNvPr id="5" name="Title 1"/>
          <p:cNvSpPr>
            <a:spLocks noGrp="1"/>
          </p:cNvSpPr>
          <p:nvPr>
            <p:ph type="title"/>
          </p:nvPr>
        </p:nvSpPr>
        <p:spPr>
          <a:xfrm>
            <a:off x="617735" y="152400"/>
            <a:ext cx="10972799" cy="838200"/>
          </a:xfrm>
        </p:spPr>
        <p:txBody>
          <a:bodyPr/>
          <a:lstStyle/>
          <a:p>
            <a:r>
              <a:rPr lang="en-US" sz="7200" dirty="0" smtClean="0">
                <a:latin typeface="MetricHPE" charset="0"/>
                <a:ea typeface="MetricHPE" charset="0"/>
                <a:cs typeface="MetricHPE" charset="0"/>
              </a:rPr>
              <a:t>Provisioning a new Instance</a:t>
            </a:r>
            <a:r>
              <a:rPr lang="en-US" sz="6000" dirty="0">
                <a:latin typeface="MetricHPE" charset="0"/>
                <a:ea typeface="MetricHPE" charset="0"/>
                <a:cs typeface="MetricHPE" charset="0"/>
              </a:rPr>
              <a:t/>
            </a:r>
            <a:br>
              <a:rPr lang="en-US" sz="6000" dirty="0">
                <a:latin typeface="MetricHPE" charset="0"/>
                <a:ea typeface="MetricHPE" charset="0"/>
                <a:cs typeface="MetricHPE" charset="0"/>
              </a:rPr>
            </a:br>
            <a:endParaRPr lang="en-US" sz="6000" dirty="0">
              <a:latin typeface="MetricHPE" charset="0"/>
              <a:ea typeface="MetricHPE" charset="0"/>
              <a:cs typeface="MetricHPE" charset="0"/>
            </a:endParaRPr>
          </a:p>
        </p:txBody>
      </p:sp>
      <p:pic>
        <p:nvPicPr>
          <p:cNvPr id="2" name="Picture 1"/>
          <p:cNvPicPr>
            <a:picLocks noChangeAspect="1"/>
          </p:cNvPicPr>
          <p:nvPr/>
        </p:nvPicPr>
        <p:blipFill>
          <a:blip r:embed="rId3"/>
          <a:stretch>
            <a:fillRect/>
          </a:stretch>
        </p:blipFill>
        <p:spPr>
          <a:xfrm>
            <a:off x="1143000" y="990600"/>
            <a:ext cx="9058275" cy="5519737"/>
          </a:xfrm>
          <a:prstGeom prst="rect">
            <a:avLst/>
          </a:prstGeom>
        </p:spPr>
      </p:pic>
    </p:spTree>
    <p:extLst>
      <p:ext uri="{BB962C8B-B14F-4D97-AF65-F5344CB8AC3E}">
        <p14:creationId xmlns:p14="http://schemas.microsoft.com/office/powerpoint/2010/main" val="328968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668000" cy="685800"/>
          </a:xfrm>
        </p:spPr>
        <p:txBody>
          <a:bodyPr/>
          <a:lstStyle/>
          <a:p>
            <a:r>
              <a:rPr lang="en-US" sz="7200" dirty="0" smtClean="0">
                <a:latin typeface="MetricHPE" panose="020B0503030202060203" pitchFamily="34" charset="0"/>
              </a:rPr>
              <a:t>Provision Grommet Instance</a:t>
            </a:r>
            <a:endParaRPr lang="en-US" sz="7200" dirty="0"/>
          </a:p>
        </p:txBody>
      </p:sp>
      <p:sp>
        <p:nvSpPr>
          <p:cNvPr id="4" name="Slide Number Placeholder 3"/>
          <p:cNvSpPr>
            <a:spLocks noGrp="1"/>
          </p:cNvSpPr>
          <p:nvPr>
            <p:ph type="sldNum" sz="quarter" idx="4"/>
          </p:nvPr>
        </p:nvSpPr>
        <p:spPr/>
        <p:txBody>
          <a:bodyPr/>
          <a:lstStyle/>
          <a:p>
            <a:fld id="{026767C7-A825-6147-AE0D-F20ED1FEEE5D}" type="slidenum">
              <a:rPr lang="en-US" smtClean="0"/>
              <a:pPr/>
              <a:t>37</a:t>
            </a:fld>
            <a:endParaRPr lang="en-US" dirty="0"/>
          </a:p>
        </p:txBody>
      </p:sp>
      <p:pic>
        <p:nvPicPr>
          <p:cNvPr id="6" name="Picture 5"/>
          <p:cNvPicPr>
            <a:picLocks noChangeAspect="1"/>
          </p:cNvPicPr>
          <p:nvPr/>
        </p:nvPicPr>
        <p:blipFill>
          <a:blip r:embed="rId3"/>
          <a:stretch>
            <a:fillRect/>
          </a:stretch>
        </p:blipFill>
        <p:spPr>
          <a:xfrm>
            <a:off x="1066800" y="2009775"/>
            <a:ext cx="9296400" cy="4467225"/>
          </a:xfrm>
          <a:prstGeom prst="rect">
            <a:avLst/>
          </a:prstGeom>
        </p:spPr>
      </p:pic>
      <p:pic>
        <p:nvPicPr>
          <p:cNvPr id="7" name="Picture 6"/>
          <p:cNvPicPr>
            <a:picLocks noChangeAspect="1"/>
          </p:cNvPicPr>
          <p:nvPr/>
        </p:nvPicPr>
        <p:blipFill>
          <a:blip r:embed="rId4"/>
          <a:stretch>
            <a:fillRect/>
          </a:stretch>
        </p:blipFill>
        <p:spPr>
          <a:xfrm>
            <a:off x="1066800" y="1543050"/>
            <a:ext cx="9296400" cy="466725"/>
          </a:xfrm>
          <a:prstGeom prst="rect">
            <a:avLst/>
          </a:prstGeom>
        </p:spPr>
      </p:pic>
    </p:spTree>
    <p:extLst>
      <p:ext uri="{BB962C8B-B14F-4D97-AF65-F5344CB8AC3E}">
        <p14:creationId xmlns:p14="http://schemas.microsoft.com/office/powerpoint/2010/main" val="61639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668000" cy="685800"/>
          </a:xfrm>
        </p:spPr>
        <p:txBody>
          <a:bodyPr/>
          <a:lstStyle/>
          <a:p>
            <a:r>
              <a:rPr lang="en-US" sz="7200" dirty="0" smtClean="0">
                <a:latin typeface="MetricHPE" panose="020B0503030202060203" pitchFamily="34" charset="0"/>
              </a:rPr>
              <a:t>Provision Grommet Instance</a:t>
            </a:r>
            <a:endParaRPr lang="en-US" sz="7200" dirty="0"/>
          </a:p>
        </p:txBody>
      </p:sp>
      <p:sp>
        <p:nvSpPr>
          <p:cNvPr id="4" name="Slide Number Placeholder 3"/>
          <p:cNvSpPr>
            <a:spLocks noGrp="1"/>
          </p:cNvSpPr>
          <p:nvPr>
            <p:ph type="sldNum" sz="quarter" idx="4"/>
          </p:nvPr>
        </p:nvSpPr>
        <p:spPr/>
        <p:txBody>
          <a:bodyPr/>
          <a:lstStyle/>
          <a:p>
            <a:fld id="{026767C7-A825-6147-AE0D-F20ED1FEEE5D}" type="slidenum">
              <a:rPr lang="en-US" smtClean="0"/>
              <a:pPr/>
              <a:t>38</a:t>
            </a:fld>
            <a:endParaRPr lang="en-US" dirty="0"/>
          </a:p>
        </p:txBody>
      </p:sp>
      <p:pic>
        <p:nvPicPr>
          <p:cNvPr id="7" name="Picture 6"/>
          <p:cNvPicPr>
            <a:picLocks noChangeAspect="1"/>
          </p:cNvPicPr>
          <p:nvPr/>
        </p:nvPicPr>
        <p:blipFill>
          <a:blip r:embed="rId3"/>
          <a:stretch>
            <a:fillRect/>
          </a:stretch>
        </p:blipFill>
        <p:spPr>
          <a:xfrm>
            <a:off x="609600" y="1543050"/>
            <a:ext cx="10668000" cy="466725"/>
          </a:xfrm>
          <a:prstGeom prst="rect">
            <a:avLst/>
          </a:prstGeom>
        </p:spPr>
      </p:pic>
      <p:pic>
        <p:nvPicPr>
          <p:cNvPr id="3" name="Picture 2"/>
          <p:cNvPicPr>
            <a:picLocks noChangeAspect="1"/>
          </p:cNvPicPr>
          <p:nvPr/>
        </p:nvPicPr>
        <p:blipFill>
          <a:blip r:embed="rId4"/>
          <a:stretch>
            <a:fillRect/>
          </a:stretch>
        </p:blipFill>
        <p:spPr>
          <a:xfrm>
            <a:off x="609600" y="2111651"/>
            <a:ext cx="10668000" cy="3829050"/>
          </a:xfrm>
          <a:prstGeom prst="rect">
            <a:avLst/>
          </a:prstGeom>
        </p:spPr>
      </p:pic>
    </p:spTree>
    <p:extLst>
      <p:ext uri="{BB962C8B-B14F-4D97-AF65-F5344CB8AC3E}">
        <p14:creationId xmlns:p14="http://schemas.microsoft.com/office/powerpoint/2010/main" val="265105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26767C7-A825-6147-AE0D-F20ED1FEEE5D}" type="slidenum">
              <a:rPr lang="en-US" smtClean="0"/>
              <a:pPr/>
              <a:t>39</a:t>
            </a:fld>
            <a:endParaRPr lang="en-US" dirty="0"/>
          </a:p>
        </p:txBody>
      </p:sp>
      <p:sp>
        <p:nvSpPr>
          <p:cNvPr id="5" name="Title 1"/>
          <p:cNvSpPr>
            <a:spLocks noGrp="1"/>
          </p:cNvSpPr>
          <p:nvPr>
            <p:ph type="title"/>
          </p:nvPr>
        </p:nvSpPr>
        <p:spPr>
          <a:xfrm>
            <a:off x="617735" y="152400"/>
            <a:ext cx="10972799" cy="838200"/>
          </a:xfrm>
        </p:spPr>
        <p:txBody>
          <a:bodyPr/>
          <a:lstStyle/>
          <a:p>
            <a:r>
              <a:rPr lang="en-US" sz="7200" dirty="0" smtClean="0">
                <a:latin typeface="MetricHPE" charset="0"/>
                <a:ea typeface="MetricHPE" charset="0"/>
                <a:cs typeface="MetricHPE" charset="0"/>
              </a:rPr>
              <a:t>Binding to a Managed </a:t>
            </a:r>
            <a:r>
              <a:rPr lang="en-US" sz="7200" dirty="0">
                <a:latin typeface="MetricHPE" charset="0"/>
                <a:ea typeface="MetricHPE" charset="0"/>
                <a:cs typeface="MetricHPE" charset="0"/>
              </a:rPr>
              <a:t>S</a:t>
            </a:r>
            <a:r>
              <a:rPr lang="en-US" sz="7200" dirty="0" smtClean="0">
                <a:latin typeface="MetricHPE" charset="0"/>
                <a:ea typeface="MetricHPE" charset="0"/>
                <a:cs typeface="MetricHPE" charset="0"/>
              </a:rPr>
              <a:t>ervice</a:t>
            </a:r>
            <a:r>
              <a:rPr lang="en-US" sz="6000" dirty="0">
                <a:latin typeface="MetricHPE" charset="0"/>
                <a:ea typeface="MetricHPE" charset="0"/>
                <a:cs typeface="MetricHPE" charset="0"/>
              </a:rPr>
              <a:t/>
            </a:r>
            <a:br>
              <a:rPr lang="en-US" sz="6000" dirty="0">
                <a:latin typeface="MetricHPE" charset="0"/>
                <a:ea typeface="MetricHPE" charset="0"/>
                <a:cs typeface="MetricHPE" charset="0"/>
              </a:rPr>
            </a:br>
            <a:endParaRPr lang="en-US" sz="6000" dirty="0">
              <a:latin typeface="MetricHPE" charset="0"/>
              <a:ea typeface="MetricHPE" charset="0"/>
              <a:cs typeface="MetricHPE" charset="0"/>
            </a:endParaRPr>
          </a:p>
        </p:txBody>
      </p:sp>
      <p:pic>
        <p:nvPicPr>
          <p:cNvPr id="3" name="Picture 2"/>
          <p:cNvPicPr>
            <a:picLocks noChangeAspect="1"/>
          </p:cNvPicPr>
          <p:nvPr/>
        </p:nvPicPr>
        <p:blipFill>
          <a:blip r:embed="rId3"/>
          <a:stretch>
            <a:fillRect/>
          </a:stretch>
        </p:blipFill>
        <p:spPr>
          <a:xfrm>
            <a:off x="1143000" y="990600"/>
            <a:ext cx="8991600" cy="5643127"/>
          </a:xfrm>
          <a:prstGeom prst="rect">
            <a:avLst/>
          </a:prstGeom>
        </p:spPr>
      </p:pic>
    </p:spTree>
    <p:extLst>
      <p:ext uri="{BB962C8B-B14F-4D97-AF65-F5344CB8AC3E}">
        <p14:creationId xmlns:p14="http://schemas.microsoft.com/office/powerpoint/2010/main" val="233162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3A839C-E722-1F4D-BB99-95B8E79D9B16}"/>
              </a:ext>
            </a:extLst>
          </p:cNvPr>
          <p:cNvSpPr>
            <a:spLocks noGrp="1"/>
          </p:cNvSpPr>
          <p:nvPr>
            <p:ph type="title"/>
          </p:nvPr>
        </p:nvSpPr>
        <p:spPr>
          <a:xfrm>
            <a:off x="609600" y="609600"/>
            <a:ext cx="8228011" cy="914400"/>
          </a:xfrm>
        </p:spPr>
        <p:txBody>
          <a:bodyPr/>
          <a:lstStyle/>
          <a:p>
            <a:r>
              <a:rPr lang="en-US" sz="7200" dirty="0">
                <a:latin typeface="MetricHPE" charset="0"/>
                <a:ea typeface="MetricHPE" charset="0"/>
                <a:cs typeface="MetricHPE" charset="0"/>
              </a:rPr>
              <a:t>Inclusive Design</a:t>
            </a:r>
          </a:p>
        </p:txBody>
      </p:sp>
      <p:sp>
        <p:nvSpPr>
          <p:cNvPr id="3" name="Text Placeholder 2">
            <a:extLst>
              <a:ext uri="{FF2B5EF4-FFF2-40B4-BE49-F238E27FC236}">
                <a16:creationId xmlns="" xmlns:a16="http://schemas.microsoft.com/office/drawing/2014/main" id="{689C9BCB-4A8D-4B45-82DA-0317DE93A964}"/>
              </a:ext>
            </a:extLst>
          </p:cNvPr>
          <p:cNvSpPr>
            <a:spLocks noGrp="1"/>
          </p:cNvSpPr>
          <p:nvPr>
            <p:ph type="body" idx="1"/>
          </p:nvPr>
        </p:nvSpPr>
        <p:spPr>
          <a:xfrm>
            <a:off x="614855" y="1828800"/>
            <a:ext cx="8228011" cy="3810000"/>
          </a:xfrm>
        </p:spPr>
        <p:txBody>
          <a:bodyPr/>
          <a:lstStyle/>
          <a:p>
            <a:pPr marL="285750" indent="-285750">
              <a:buFont typeface="Arial" charset="0"/>
              <a:buChar char="•"/>
            </a:pPr>
            <a:r>
              <a:rPr lang="en-US" sz="3200" dirty="0">
                <a:latin typeface="MetricHPE" charset="0"/>
                <a:ea typeface="MetricHPE" charset="0"/>
                <a:cs typeface="MetricHPE" charset="0"/>
              </a:rPr>
              <a:t>Automatic a11y support</a:t>
            </a:r>
          </a:p>
          <a:p>
            <a:pPr marL="285750" indent="-285750">
              <a:buFont typeface="Arial" charset="0"/>
              <a:buChar char="•"/>
            </a:pPr>
            <a:r>
              <a:rPr lang="en-US" sz="3200" dirty="0">
                <a:latin typeface="MetricHPE" charset="0"/>
                <a:ea typeface="MetricHPE" charset="0"/>
                <a:cs typeface="MetricHPE" charset="0"/>
              </a:rPr>
              <a:t>Accessible elements with keyboard navigation</a:t>
            </a:r>
          </a:p>
          <a:p>
            <a:pPr marL="285750" indent="-285750">
              <a:buFont typeface="Arial" charset="0"/>
              <a:buChar char="•"/>
            </a:pPr>
            <a:r>
              <a:rPr lang="en-US" sz="3200" dirty="0" smtClean="0">
                <a:latin typeface="MetricHPE" charset="0"/>
                <a:ea typeface="MetricHPE" charset="0"/>
                <a:cs typeface="MetricHPE" charset="0"/>
              </a:rPr>
              <a:t>Skip </a:t>
            </a:r>
            <a:r>
              <a:rPr lang="en-US" sz="3200" dirty="0">
                <a:latin typeface="MetricHPE" charset="0"/>
                <a:ea typeface="MetricHPE" charset="0"/>
                <a:cs typeface="MetricHPE" charset="0"/>
              </a:rPr>
              <a:t>Links </a:t>
            </a:r>
            <a:r>
              <a:rPr lang="mr-IN" sz="3200" dirty="0">
                <a:latin typeface="MetricHPE" charset="0"/>
                <a:ea typeface="MetricHPE" charset="0"/>
                <a:cs typeface="MetricHPE" charset="0"/>
              </a:rPr>
              <a:t>–</a:t>
            </a:r>
            <a:r>
              <a:rPr lang="en-US" sz="3200" dirty="0">
                <a:latin typeface="MetricHPE" charset="0"/>
                <a:ea typeface="MetricHPE" charset="0"/>
                <a:cs typeface="MetricHPE" charset="0"/>
              </a:rPr>
              <a:t> straight forward tab key navigation using Skip Links Anchor</a:t>
            </a:r>
          </a:p>
          <a:p>
            <a:pPr marL="285750" indent="-285750">
              <a:buFont typeface="Arial" charset="0"/>
              <a:buChar char="•"/>
            </a:pPr>
            <a:r>
              <a:rPr lang="en-US" sz="3200" dirty="0">
                <a:latin typeface="MetricHPE" charset="0"/>
                <a:ea typeface="MetricHPE" charset="0"/>
                <a:cs typeface="MetricHPE" charset="0"/>
              </a:rPr>
              <a:t>Mobile first approach</a:t>
            </a:r>
          </a:p>
          <a:p>
            <a:pPr marL="285750" indent="-285750">
              <a:buFont typeface="Arial" charset="0"/>
              <a:buChar char="•"/>
            </a:pPr>
            <a:r>
              <a:rPr lang="en-US" sz="3200" dirty="0">
                <a:latin typeface="MetricHPE" charset="0"/>
                <a:ea typeface="MetricHPE" charset="0"/>
                <a:cs typeface="MetricHPE" charset="0"/>
              </a:rPr>
              <a:t>Seamless design across all screen sizes</a:t>
            </a:r>
          </a:p>
          <a:p>
            <a:endParaRPr lang="en-US" sz="3200" dirty="0">
              <a:latin typeface="MetricHPE" charset="0"/>
              <a:ea typeface="MetricHPE" charset="0"/>
              <a:cs typeface="MetricHPE" charset="0"/>
            </a:endParaRPr>
          </a:p>
        </p:txBody>
      </p:sp>
      <p:sp>
        <p:nvSpPr>
          <p:cNvPr id="4" name="Slide Number Placeholder 3">
            <a:extLst>
              <a:ext uri="{FF2B5EF4-FFF2-40B4-BE49-F238E27FC236}">
                <a16:creationId xmlns="" xmlns:a16="http://schemas.microsoft.com/office/drawing/2014/main" id="{E9299322-FF6D-2B42-8902-89548FD9A3DC}"/>
              </a:ext>
            </a:extLst>
          </p:cNvPr>
          <p:cNvSpPr>
            <a:spLocks noGrp="1"/>
          </p:cNvSpPr>
          <p:nvPr>
            <p:ph type="sldNum" sz="quarter" idx="4"/>
          </p:nvPr>
        </p:nvSpPr>
        <p:spPr/>
        <p:txBody>
          <a:bodyPr/>
          <a:lstStyle/>
          <a:p>
            <a:fld id="{026767C7-A825-6147-AE0D-F20ED1FEEE5D}" type="slidenum">
              <a:rPr lang="en-US" smtClean="0"/>
              <a:pPr/>
              <a:t>4</a:t>
            </a:fld>
            <a:endParaRPr lang="en-US" dirty="0"/>
          </a:p>
        </p:txBody>
      </p:sp>
    </p:spTree>
    <p:extLst>
      <p:ext uri="{BB962C8B-B14F-4D97-AF65-F5344CB8AC3E}">
        <p14:creationId xmlns:p14="http://schemas.microsoft.com/office/powerpoint/2010/main" val="18014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10591799" cy="685800"/>
          </a:xfrm>
        </p:spPr>
        <p:txBody>
          <a:bodyPr/>
          <a:lstStyle/>
          <a:p>
            <a:r>
              <a:rPr lang="en-US" sz="7200" dirty="0" smtClean="0">
                <a:latin typeface="MetricHPE" panose="020B0503030202060203" pitchFamily="34" charset="0"/>
              </a:rPr>
              <a:t>Binding Grommet Instance</a:t>
            </a:r>
            <a:endParaRPr lang="en-US" sz="7200" dirty="0"/>
          </a:p>
        </p:txBody>
      </p:sp>
      <p:sp>
        <p:nvSpPr>
          <p:cNvPr id="4" name="Slide Number Placeholder 3"/>
          <p:cNvSpPr>
            <a:spLocks noGrp="1"/>
          </p:cNvSpPr>
          <p:nvPr>
            <p:ph type="sldNum" sz="quarter" idx="4"/>
          </p:nvPr>
        </p:nvSpPr>
        <p:spPr/>
        <p:txBody>
          <a:bodyPr/>
          <a:lstStyle/>
          <a:p>
            <a:fld id="{026767C7-A825-6147-AE0D-F20ED1FEEE5D}" type="slidenum">
              <a:rPr lang="en-US" smtClean="0"/>
              <a:pPr/>
              <a:t>40</a:t>
            </a:fld>
            <a:endParaRPr lang="en-US" dirty="0"/>
          </a:p>
        </p:txBody>
      </p:sp>
      <p:pic>
        <p:nvPicPr>
          <p:cNvPr id="5" name="Picture 4"/>
          <p:cNvPicPr>
            <a:picLocks noChangeAspect="1"/>
          </p:cNvPicPr>
          <p:nvPr/>
        </p:nvPicPr>
        <p:blipFill>
          <a:blip r:embed="rId2"/>
          <a:stretch>
            <a:fillRect/>
          </a:stretch>
        </p:blipFill>
        <p:spPr>
          <a:xfrm>
            <a:off x="604344" y="1528598"/>
            <a:ext cx="11435255" cy="428625"/>
          </a:xfrm>
          <a:prstGeom prst="rect">
            <a:avLst/>
          </a:prstGeom>
        </p:spPr>
      </p:pic>
      <p:pic>
        <p:nvPicPr>
          <p:cNvPr id="6" name="Picture 5"/>
          <p:cNvPicPr>
            <a:picLocks noChangeAspect="1"/>
          </p:cNvPicPr>
          <p:nvPr/>
        </p:nvPicPr>
        <p:blipFill>
          <a:blip r:embed="rId3"/>
          <a:stretch>
            <a:fillRect/>
          </a:stretch>
        </p:blipFill>
        <p:spPr>
          <a:xfrm>
            <a:off x="604345" y="2111651"/>
            <a:ext cx="11435255" cy="3829050"/>
          </a:xfrm>
          <a:prstGeom prst="rect">
            <a:avLst/>
          </a:prstGeom>
        </p:spPr>
      </p:pic>
    </p:spTree>
    <p:extLst>
      <p:ext uri="{BB962C8B-B14F-4D97-AF65-F5344CB8AC3E}">
        <p14:creationId xmlns:p14="http://schemas.microsoft.com/office/powerpoint/2010/main" val="59900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26767C7-A825-6147-AE0D-F20ED1FEEE5D}" type="slidenum">
              <a:rPr lang="en-US" smtClean="0">
                <a:latin typeface="MetricHPE" panose="020B0503030202060203" pitchFamily="34" charset="0"/>
              </a:rPr>
              <a:pPr/>
              <a:t>41</a:t>
            </a:fld>
            <a:endParaRPr lang="en-US" dirty="0">
              <a:latin typeface="MetricHPE" panose="020B0503030202060203" pitchFamily="34" charset="0"/>
            </a:endParaRPr>
          </a:p>
        </p:txBody>
      </p:sp>
      <p:sp>
        <p:nvSpPr>
          <p:cNvPr id="5" name="Title 1"/>
          <p:cNvSpPr>
            <a:spLocks noGrp="1"/>
          </p:cNvSpPr>
          <p:nvPr>
            <p:ph type="title"/>
          </p:nvPr>
        </p:nvSpPr>
        <p:spPr>
          <a:xfrm>
            <a:off x="417575" y="175038"/>
            <a:ext cx="11393425" cy="838200"/>
          </a:xfrm>
        </p:spPr>
        <p:txBody>
          <a:bodyPr/>
          <a:lstStyle/>
          <a:p>
            <a:r>
              <a:rPr lang="en-US" sz="7200" dirty="0" smtClean="0">
                <a:latin typeface="MetricHPE" panose="020B0503030202060203" pitchFamily="34" charset="0"/>
                <a:ea typeface="MetricHPE" charset="0"/>
                <a:cs typeface="MetricHPE" charset="0"/>
              </a:rPr>
              <a:t>Mapping the Connection Creds</a:t>
            </a:r>
            <a:endParaRPr lang="en-US" sz="7200" dirty="0">
              <a:latin typeface="MetricHPE" panose="020B0503030202060203" pitchFamily="34" charset="0"/>
              <a:ea typeface="MetricHPE" charset="0"/>
              <a:cs typeface="MetricHPE" charset="0"/>
            </a:endParaRPr>
          </a:p>
        </p:txBody>
      </p:sp>
      <p:sp>
        <p:nvSpPr>
          <p:cNvPr id="9" name="Shape 347"/>
          <p:cNvSpPr txBox="1">
            <a:spLocks/>
          </p:cNvSpPr>
          <p:nvPr/>
        </p:nvSpPr>
        <p:spPr>
          <a:xfrm>
            <a:off x="1456840" y="0"/>
            <a:ext cx="10735200" cy="12144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80000"/>
              </a:lnSpc>
              <a:spcBef>
                <a:spcPct val="0"/>
              </a:spcBef>
              <a:buNone/>
              <a:defRPr sz="6600" b="1" i="0" kern="1200">
                <a:solidFill>
                  <a:schemeClr val="tx1"/>
                </a:solidFill>
                <a:latin typeface="Arial Black" panose="020B0604020202020204" pitchFamily="34" charset="0"/>
                <a:ea typeface="+mj-ea"/>
                <a:cs typeface="Arial Black" panose="020B0604020202020204" pitchFamily="34" charset="0"/>
              </a:defRPr>
            </a:lvl1pPr>
          </a:lstStyle>
          <a:p>
            <a:pPr>
              <a:lnSpc>
                <a:spcPct val="90000"/>
              </a:lnSpc>
              <a:spcBef>
                <a:spcPts val="0"/>
              </a:spcBef>
              <a:buClr>
                <a:schemeClr val="lt1"/>
              </a:buClr>
              <a:buSzPts val="4400"/>
              <a:buFont typeface="Calibri"/>
              <a:buNone/>
            </a:pPr>
            <a:endParaRPr lang="en-US" dirty="0">
              <a:latin typeface="MetricHPE" panose="020B0503030202060203" pitchFamily="34" charset="0"/>
            </a:endParaRPr>
          </a:p>
        </p:txBody>
      </p:sp>
      <p:sp>
        <p:nvSpPr>
          <p:cNvPr id="10" name="Shape 348"/>
          <p:cNvSpPr txBox="1">
            <a:spLocks/>
          </p:cNvSpPr>
          <p:nvPr/>
        </p:nvSpPr>
        <p:spPr>
          <a:xfrm>
            <a:off x="9067800" y="6400800"/>
            <a:ext cx="2743200" cy="365100"/>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200" smtClean="0">
                <a:solidFill>
                  <a:srgbClr val="888888"/>
                </a:solidFill>
                <a:latin typeface="MetricHPE" panose="020B0503030202060203" pitchFamily="34" charset="0"/>
                <a:ea typeface="Calibri"/>
                <a:cs typeface="Calibri"/>
                <a:sym typeface="Calibri"/>
              </a:rPr>
              <a:pPr algn="r"/>
              <a:t>41</a:t>
            </a:fld>
            <a:endParaRPr lang="en-US" sz="1200">
              <a:solidFill>
                <a:srgbClr val="888888"/>
              </a:solidFill>
              <a:latin typeface="MetricHPE" panose="020B0503030202060203" pitchFamily="34" charset="0"/>
              <a:ea typeface="Calibri"/>
              <a:cs typeface="Calibri"/>
              <a:sym typeface="Calibri"/>
            </a:endParaRPr>
          </a:p>
        </p:txBody>
      </p:sp>
      <p:sp>
        <p:nvSpPr>
          <p:cNvPr id="11" name="Shape 349"/>
          <p:cNvSpPr/>
          <p:nvPr/>
        </p:nvSpPr>
        <p:spPr>
          <a:xfrm>
            <a:off x="1456850" y="3003800"/>
            <a:ext cx="4129800" cy="3457200"/>
          </a:xfrm>
          <a:prstGeom prst="roundRect">
            <a:avLst>
              <a:gd name="adj" fmla="val 16667"/>
            </a:avLst>
          </a:prstGeom>
          <a:solidFill>
            <a:srgbClr val="FFFFFF"/>
          </a:solidFill>
          <a:ln w="1270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595959"/>
                </a:solidFill>
                <a:latin typeface="MetricHPE" panose="020B0503030202060203" pitchFamily="34" charset="0"/>
                <a:ea typeface="Permanent Marker"/>
                <a:cs typeface="Permanent Marker"/>
                <a:sym typeface="Permanent Marker"/>
              </a:rPr>
              <a:t>Service-Catalog</a:t>
            </a:r>
            <a:endParaRPr sz="2400" dirty="0">
              <a:solidFill>
                <a:srgbClr val="595959"/>
              </a:solidFill>
              <a:latin typeface="MetricHPE" panose="020B0503030202060203" pitchFamily="34" charset="0"/>
              <a:ea typeface="Permanent Marker"/>
              <a:cs typeface="Permanent Marker"/>
              <a:sym typeface="Permanent Marker"/>
            </a:endParaRPr>
          </a:p>
          <a:p>
            <a:pPr marL="0" lvl="0" indent="0" algn="ctr" rtl="0">
              <a:spcBef>
                <a:spcPts val="0"/>
              </a:spcBef>
              <a:spcAft>
                <a:spcPts val="0"/>
              </a:spcAft>
              <a:buNone/>
            </a:pPr>
            <a:r>
              <a:rPr lang="en-US" sz="2400" dirty="0">
                <a:solidFill>
                  <a:srgbClr val="595959"/>
                </a:solidFill>
                <a:latin typeface="MetricHPE" panose="020B0503030202060203" pitchFamily="34" charset="0"/>
                <a:ea typeface="Permanent Marker"/>
                <a:cs typeface="Permanent Marker"/>
                <a:sym typeface="Permanent Marker"/>
              </a:rPr>
              <a:t>Controller</a:t>
            </a:r>
            <a:endParaRPr sz="2400" dirty="0">
              <a:solidFill>
                <a:srgbClr val="595959"/>
              </a:solidFill>
              <a:latin typeface="MetricHPE" panose="020B0503030202060203" pitchFamily="34" charset="0"/>
              <a:ea typeface="Permanent Marker"/>
              <a:cs typeface="Permanent Marker"/>
              <a:sym typeface="Permanent Marker"/>
            </a:endParaRPr>
          </a:p>
        </p:txBody>
      </p:sp>
      <p:sp>
        <p:nvSpPr>
          <p:cNvPr id="13" name="Shape 351"/>
          <p:cNvSpPr/>
          <p:nvPr/>
        </p:nvSpPr>
        <p:spPr>
          <a:xfrm>
            <a:off x="8615286" y="1419425"/>
            <a:ext cx="2581500" cy="4948200"/>
          </a:xfrm>
          <a:prstGeom prst="roundRect">
            <a:avLst>
              <a:gd name="adj" fmla="val 16667"/>
            </a:avLst>
          </a:prstGeom>
          <a:solidFill>
            <a:srgbClr val="FFFFFF"/>
          </a:solidFill>
          <a:ln w="12700" cap="flat" cmpd="sng">
            <a:solidFill>
              <a:srgbClr val="00A982"/>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smtClean="0">
                <a:solidFill>
                  <a:srgbClr val="595959"/>
                </a:solidFill>
                <a:latin typeface="MetricHPE" panose="020B0503030202060203" pitchFamily="34" charset="0"/>
                <a:ea typeface="Permanent Marker"/>
                <a:cs typeface="Permanent Marker"/>
                <a:sym typeface="Permanent Marker"/>
              </a:rPr>
              <a:t>Service Broker</a:t>
            </a:r>
            <a:endParaRPr sz="2400" dirty="0">
              <a:solidFill>
                <a:srgbClr val="595959"/>
              </a:solidFill>
              <a:latin typeface="MetricHPE" panose="020B0503030202060203" pitchFamily="34" charset="0"/>
              <a:ea typeface="Permanent Marker"/>
              <a:cs typeface="Permanent Marker"/>
              <a:sym typeface="Permanent Marker"/>
            </a:endParaRPr>
          </a:p>
        </p:txBody>
      </p:sp>
      <p:sp>
        <p:nvSpPr>
          <p:cNvPr id="14" name="Shape 352"/>
          <p:cNvSpPr/>
          <p:nvPr/>
        </p:nvSpPr>
        <p:spPr>
          <a:xfrm>
            <a:off x="1456900" y="1419425"/>
            <a:ext cx="4129800" cy="1104300"/>
          </a:xfrm>
          <a:prstGeom prst="roundRect">
            <a:avLst>
              <a:gd name="adj" fmla="val 16667"/>
            </a:avLst>
          </a:prstGeom>
          <a:solidFill>
            <a:srgbClr val="FFFFFF"/>
          </a:solidFill>
          <a:ln w="127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595959"/>
                </a:solidFill>
                <a:latin typeface="MetricHPE" panose="020B0503030202060203" pitchFamily="34" charset="0"/>
                <a:ea typeface="Permanent Marker"/>
                <a:cs typeface="Permanent Marker"/>
                <a:sym typeface="Permanent Marker"/>
              </a:rPr>
              <a:t>Service-Catalog</a:t>
            </a:r>
            <a:endParaRPr sz="2400" dirty="0">
              <a:solidFill>
                <a:srgbClr val="595959"/>
              </a:solidFill>
              <a:latin typeface="MetricHPE" panose="020B0503030202060203" pitchFamily="34" charset="0"/>
              <a:ea typeface="Permanent Marker"/>
              <a:cs typeface="Permanent Marker"/>
              <a:sym typeface="Permanent Marker"/>
            </a:endParaRPr>
          </a:p>
          <a:p>
            <a:pPr marL="0" lvl="0" indent="0" algn="ctr" rtl="0">
              <a:spcBef>
                <a:spcPts val="0"/>
              </a:spcBef>
              <a:spcAft>
                <a:spcPts val="0"/>
              </a:spcAft>
              <a:buNone/>
            </a:pPr>
            <a:r>
              <a:rPr lang="en-US" sz="2400" dirty="0">
                <a:solidFill>
                  <a:srgbClr val="595959"/>
                </a:solidFill>
                <a:latin typeface="MetricHPE" panose="020B0503030202060203" pitchFamily="34" charset="0"/>
                <a:ea typeface="Permanent Marker"/>
                <a:cs typeface="Permanent Marker"/>
                <a:sym typeface="Permanent Marker"/>
              </a:rPr>
              <a:t>API Server</a:t>
            </a:r>
            <a:endParaRPr sz="2400" dirty="0">
              <a:solidFill>
                <a:srgbClr val="595959"/>
              </a:solidFill>
              <a:latin typeface="MetricHPE" panose="020B0503030202060203" pitchFamily="34" charset="0"/>
              <a:ea typeface="Permanent Marker"/>
              <a:cs typeface="Permanent Marker"/>
              <a:sym typeface="Permanent Marker"/>
            </a:endParaRPr>
          </a:p>
        </p:txBody>
      </p:sp>
      <p:cxnSp>
        <p:nvCxnSpPr>
          <p:cNvPr id="15" name="Shape 353"/>
          <p:cNvCxnSpPr/>
          <p:nvPr/>
        </p:nvCxnSpPr>
        <p:spPr>
          <a:xfrm rot="10800000">
            <a:off x="5591375" y="6172200"/>
            <a:ext cx="3036000" cy="0"/>
          </a:xfrm>
          <a:prstGeom prst="straightConnector1">
            <a:avLst/>
          </a:prstGeom>
          <a:noFill/>
          <a:ln w="38100" cap="flat" cmpd="sng">
            <a:solidFill>
              <a:srgbClr val="FF0000"/>
            </a:solidFill>
            <a:prstDash val="solid"/>
            <a:round/>
            <a:headEnd type="none" w="med" len="med"/>
            <a:tailEnd type="triangle" w="med" len="med"/>
          </a:ln>
        </p:spPr>
      </p:cxnSp>
      <p:sp>
        <p:nvSpPr>
          <p:cNvPr id="16" name="Shape 354"/>
          <p:cNvSpPr txBox="1"/>
          <p:nvPr/>
        </p:nvSpPr>
        <p:spPr>
          <a:xfrm>
            <a:off x="6096413" y="5172950"/>
            <a:ext cx="2161500" cy="64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FF0000"/>
                </a:solidFill>
                <a:latin typeface="MetricHPE" panose="020B0503030202060203" pitchFamily="34" charset="0"/>
                <a:ea typeface="Roboto Mono"/>
                <a:cs typeface="Roboto Mono"/>
                <a:sym typeface="Roboto Mono"/>
              </a:rPr>
              <a:t>Open Service Broker API</a:t>
            </a:r>
            <a:endParaRPr sz="1800">
              <a:solidFill>
                <a:srgbClr val="FF0000"/>
              </a:solidFill>
              <a:latin typeface="MetricHPE" panose="020B0503030202060203" pitchFamily="34" charset="0"/>
              <a:ea typeface="Roboto Mono"/>
              <a:cs typeface="Roboto Mono"/>
              <a:sym typeface="Roboto Mono"/>
            </a:endParaRPr>
          </a:p>
        </p:txBody>
      </p:sp>
      <p:sp>
        <p:nvSpPr>
          <p:cNvPr id="17" name="Shape 355"/>
          <p:cNvSpPr txBox="1"/>
          <p:nvPr/>
        </p:nvSpPr>
        <p:spPr>
          <a:xfrm>
            <a:off x="1762525" y="4033400"/>
            <a:ext cx="3541500" cy="24276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err="1">
                <a:latin typeface="MetricHPE" panose="020B0503030202060203" pitchFamily="34" charset="0"/>
              </a:rPr>
              <a:t>ClusterServiceBrokers</a:t>
            </a:r>
            <a:endParaRPr sz="1800" dirty="0">
              <a:latin typeface="MetricHPE" panose="020B0503030202060203" pitchFamily="34" charset="0"/>
            </a:endParaRPr>
          </a:p>
          <a:p>
            <a:pPr marL="457200" lvl="0" indent="-342900" rtl="0">
              <a:spcBef>
                <a:spcPts val="0"/>
              </a:spcBef>
              <a:spcAft>
                <a:spcPts val="0"/>
              </a:spcAft>
              <a:buSzPts val="1800"/>
              <a:buChar char="●"/>
            </a:pPr>
            <a:r>
              <a:rPr lang="en-US" sz="1800" dirty="0" err="1">
                <a:latin typeface="MetricHPE" panose="020B0503030202060203" pitchFamily="34" charset="0"/>
              </a:rPr>
              <a:t>ClusterServiceClasses</a:t>
            </a:r>
            <a:endParaRPr sz="1800" dirty="0">
              <a:latin typeface="MetricHPE" panose="020B0503030202060203" pitchFamily="34" charset="0"/>
            </a:endParaRPr>
          </a:p>
          <a:p>
            <a:pPr marL="457200" lvl="0" indent="-342900" rtl="0">
              <a:spcBef>
                <a:spcPts val="0"/>
              </a:spcBef>
              <a:spcAft>
                <a:spcPts val="0"/>
              </a:spcAft>
              <a:buSzPts val="1800"/>
              <a:buChar char="●"/>
            </a:pPr>
            <a:r>
              <a:rPr lang="en-US" sz="1800" dirty="0" err="1">
                <a:latin typeface="MetricHPE" panose="020B0503030202060203" pitchFamily="34" charset="0"/>
              </a:rPr>
              <a:t>ClusterServicePlans</a:t>
            </a:r>
            <a:endParaRPr sz="1800" dirty="0">
              <a:latin typeface="MetricHPE" panose="020B0503030202060203" pitchFamily="34" charset="0"/>
            </a:endParaRPr>
          </a:p>
          <a:p>
            <a:pPr marL="457200" lvl="0" indent="-342900" rtl="0">
              <a:spcBef>
                <a:spcPts val="0"/>
              </a:spcBef>
              <a:spcAft>
                <a:spcPts val="0"/>
              </a:spcAft>
              <a:buSzPts val="1800"/>
              <a:buChar char="●"/>
            </a:pPr>
            <a:r>
              <a:rPr lang="en-US" sz="1800" dirty="0" err="1">
                <a:latin typeface="MetricHPE" panose="020B0503030202060203" pitchFamily="34" charset="0"/>
              </a:rPr>
              <a:t>ServiceInstances</a:t>
            </a:r>
            <a:endParaRPr sz="1800" dirty="0">
              <a:latin typeface="MetricHPE" panose="020B0503030202060203" pitchFamily="34" charset="0"/>
            </a:endParaRPr>
          </a:p>
          <a:p>
            <a:pPr marL="457200" lvl="0" indent="-342900" rtl="0">
              <a:spcBef>
                <a:spcPts val="0"/>
              </a:spcBef>
              <a:spcAft>
                <a:spcPts val="0"/>
              </a:spcAft>
              <a:buSzPts val="1800"/>
              <a:buChar char="●"/>
            </a:pPr>
            <a:r>
              <a:rPr lang="en-US" sz="1800" dirty="0" err="1">
                <a:latin typeface="MetricHPE" panose="020B0503030202060203" pitchFamily="34" charset="0"/>
              </a:rPr>
              <a:t>ServiceBindings</a:t>
            </a:r>
            <a:endParaRPr sz="1800" dirty="0">
              <a:latin typeface="MetricHPE" panose="020B0503030202060203" pitchFamily="34" charset="0"/>
            </a:endParaRPr>
          </a:p>
        </p:txBody>
      </p:sp>
      <p:cxnSp>
        <p:nvCxnSpPr>
          <p:cNvPr id="18" name="Shape 356"/>
          <p:cNvCxnSpPr/>
          <p:nvPr/>
        </p:nvCxnSpPr>
        <p:spPr>
          <a:xfrm rot="10800000" flipH="1">
            <a:off x="5582950" y="5884050"/>
            <a:ext cx="3058200" cy="9300"/>
          </a:xfrm>
          <a:prstGeom prst="straightConnector1">
            <a:avLst/>
          </a:prstGeom>
          <a:noFill/>
          <a:ln w="38100" cap="flat" cmpd="sng">
            <a:solidFill>
              <a:srgbClr val="FF0000"/>
            </a:solidFill>
            <a:prstDash val="solid"/>
            <a:round/>
            <a:headEnd type="none" w="med" len="med"/>
            <a:tailEnd type="triangle" w="med" len="med"/>
          </a:ln>
        </p:spPr>
      </p:cxnSp>
      <p:cxnSp>
        <p:nvCxnSpPr>
          <p:cNvPr id="19" name="Shape 357"/>
          <p:cNvCxnSpPr>
            <a:stCxn id="14" idx="2"/>
            <a:endCxn id="11" idx="0"/>
          </p:cNvCxnSpPr>
          <p:nvPr/>
        </p:nvCxnSpPr>
        <p:spPr>
          <a:xfrm>
            <a:off x="3521800" y="2523725"/>
            <a:ext cx="0" cy="480000"/>
          </a:xfrm>
          <a:prstGeom prst="straightConnector1">
            <a:avLst/>
          </a:prstGeom>
          <a:noFill/>
          <a:ln w="38100" cap="flat" cmpd="sng">
            <a:solidFill>
              <a:schemeClr val="dk2"/>
            </a:solidFill>
            <a:prstDash val="solid"/>
            <a:round/>
            <a:headEnd type="none" w="med" len="med"/>
            <a:tailEnd type="none" w="med" len="med"/>
          </a:ln>
        </p:spPr>
      </p:cxnSp>
      <p:sp>
        <p:nvSpPr>
          <p:cNvPr id="20" name="Shape 358"/>
          <p:cNvSpPr/>
          <p:nvPr/>
        </p:nvSpPr>
        <p:spPr>
          <a:xfrm>
            <a:off x="5806400" y="1419425"/>
            <a:ext cx="2581500" cy="2133000"/>
          </a:xfrm>
          <a:prstGeom prst="roundRect">
            <a:avLst>
              <a:gd name="adj" fmla="val 16667"/>
            </a:avLst>
          </a:prstGeom>
          <a:solidFill>
            <a:srgbClr val="FFFFFF"/>
          </a:solidFill>
          <a:ln w="12700" cap="flat" cmpd="sng">
            <a:solidFill>
              <a:srgbClr val="00A98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solidFill>
                  <a:srgbClr val="595959"/>
                </a:solidFill>
                <a:latin typeface="MetricHPE" panose="020B0503030202060203" pitchFamily="34" charset="0"/>
                <a:ea typeface="Permanent Marker"/>
                <a:cs typeface="Permanent Marker"/>
                <a:sym typeface="Permanent Marker"/>
              </a:rPr>
              <a:t>Application</a:t>
            </a:r>
            <a:endParaRPr lang="en-US" sz="1600" dirty="0" smtClean="0">
              <a:solidFill>
                <a:srgbClr val="595959"/>
              </a:solidFill>
              <a:latin typeface="MetricHPE" panose="020B0503030202060203" pitchFamily="34" charset="0"/>
              <a:ea typeface="Permanent Marker"/>
              <a:cs typeface="Permanent Marker"/>
              <a:sym typeface="Permanent Marker"/>
            </a:endParaRPr>
          </a:p>
          <a:p>
            <a:pPr algn="ctr"/>
            <a:r>
              <a:rPr lang="en-US" sz="1600" dirty="0">
                <a:solidFill>
                  <a:srgbClr val="595959"/>
                </a:solidFill>
                <a:latin typeface="MetricHPE" panose="020B0503030202060203" pitchFamily="34" charset="0"/>
                <a:ea typeface="Permanent Marker"/>
                <a:cs typeface="Permanent Marker"/>
                <a:sym typeface="Permanent Marker"/>
              </a:rPr>
              <a:t>(</a:t>
            </a:r>
            <a:r>
              <a:rPr lang="en-US" sz="1600" dirty="0" smtClean="0">
                <a:solidFill>
                  <a:srgbClr val="595959"/>
                </a:solidFill>
                <a:latin typeface="MetricHPE" panose="020B0503030202060203" pitchFamily="34" charset="0"/>
                <a:ea typeface="Permanent Marker"/>
                <a:cs typeface="Permanent Marker"/>
                <a:sym typeface="Permanent Marker"/>
              </a:rPr>
              <a:t>Grommet Dashboard)</a:t>
            </a:r>
            <a:endParaRPr lang="en-US" sz="1600" dirty="0">
              <a:solidFill>
                <a:srgbClr val="595959"/>
              </a:solidFill>
              <a:latin typeface="MetricHPE" panose="020B0503030202060203" pitchFamily="34" charset="0"/>
              <a:ea typeface="Permanent Marker"/>
              <a:cs typeface="Permanent Marker"/>
              <a:sym typeface="Permanent Marker"/>
            </a:endParaRPr>
          </a:p>
          <a:p>
            <a:pPr marL="0" lvl="0" indent="0" algn="ctr" rtl="0">
              <a:spcBef>
                <a:spcPts val="0"/>
              </a:spcBef>
              <a:spcAft>
                <a:spcPts val="0"/>
              </a:spcAft>
              <a:buNone/>
            </a:pPr>
            <a:endParaRPr lang="en-US" sz="2400" dirty="0">
              <a:solidFill>
                <a:srgbClr val="595959"/>
              </a:solidFill>
              <a:latin typeface="MetricHPE" panose="020B0503030202060203" pitchFamily="34" charset="0"/>
              <a:ea typeface="Permanent Marker"/>
              <a:cs typeface="Permanent Marker"/>
              <a:sym typeface="Permanent Marker"/>
            </a:endParaRPr>
          </a:p>
        </p:txBody>
      </p:sp>
      <p:sp>
        <p:nvSpPr>
          <p:cNvPr id="21" name="Shape 359"/>
          <p:cNvSpPr/>
          <p:nvPr/>
        </p:nvSpPr>
        <p:spPr>
          <a:xfrm>
            <a:off x="5903975" y="2603275"/>
            <a:ext cx="2394000" cy="842100"/>
          </a:xfrm>
          <a:prstGeom prst="roundRect">
            <a:avLst>
              <a:gd name="adj" fmla="val 16667"/>
            </a:avLst>
          </a:prstGeom>
          <a:solidFill>
            <a:srgbClr val="FFFFFF"/>
          </a:solidFill>
          <a:ln w="12700" cap="flat" cmpd="sng">
            <a:solidFill>
              <a:srgbClr val="00A98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595959"/>
                </a:solidFill>
                <a:latin typeface="MetricHPE" panose="020B0503030202060203" pitchFamily="34" charset="0"/>
                <a:ea typeface="Roboto Mono"/>
                <a:cs typeface="Roboto Mono"/>
                <a:sym typeface="Roboto Mono"/>
              </a:rPr>
              <a:t>Secret </a:t>
            </a:r>
            <a:endParaRPr dirty="0">
              <a:solidFill>
                <a:srgbClr val="595959"/>
              </a:solidFill>
              <a:latin typeface="MetricHPE" panose="020B0503030202060203" pitchFamily="34" charset="0"/>
              <a:ea typeface="Roboto Mono"/>
              <a:cs typeface="Roboto Mono"/>
              <a:sym typeface="Roboto Mono"/>
            </a:endParaRPr>
          </a:p>
          <a:p>
            <a:pPr marL="0" lvl="0" indent="0" algn="ctr" rtl="0">
              <a:spcBef>
                <a:spcPts val="0"/>
              </a:spcBef>
              <a:spcAft>
                <a:spcPts val="0"/>
              </a:spcAft>
              <a:buNone/>
            </a:pPr>
            <a:r>
              <a:rPr lang="en-US" sz="1600" dirty="0">
                <a:solidFill>
                  <a:srgbClr val="595959"/>
                </a:solidFill>
                <a:latin typeface="MetricHPE" panose="020B0503030202060203" pitchFamily="34" charset="0"/>
                <a:ea typeface="Roboto Mono"/>
                <a:cs typeface="Roboto Mono"/>
                <a:sym typeface="Roboto Mono"/>
              </a:rPr>
              <a:t>(creds from Service Broker)</a:t>
            </a:r>
            <a:endParaRPr sz="1600" dirty="0">
              <a:solidFill>
                <a:srgbClr val="595959"/>
              </a:solidFill>
              <a:latin typeface="MetricHPE" panose="020B0503030202060203" pitchFamily="34" charset="0"/>
              <a:ea typeface="Roboto Mono"/>
              <a:cs typeface="Roboto Mono"/>
              <a:sym typeface="Roboto Mono"/>
            </a:endParaRPr>
          </a:p>
        </p:txBody>
      </p:sp>
      <p:cxnSp>
        <p:nvCxnSpPr>
          <p:cNvPr id="22" name="Shape 360"/>
          <p:cNvCxnSpPr/>
          <p:nvPr/>
        </p:nvCxnSpPr>
        <p:spPr>
          <a:xfrm rot="10800000">
            <a:off x="7865200" y="3536825"/>
            <a:ext cx="7800" cy="713400"/>
          </a:xfrm>
          <a:prstGeom prst="straightConnector1">
            <a:avLst/>
          </a:prstGeom>
          <a:noFill/>
          <a:ln w="38100" cap="flat" cmpd="sng">
            <a:solidFill>
              <a:schemeClr val="dk2"/>
            </a:solidFill>
            <a:prstDash val="solid"/>
            <a:round/>
            <a:headEnd type="none" w="med" len="med"/>
            <a:tailEnd type="triangle" w="med" len="med"/>
          </a:ln>
        </p:spPr>
      </p:cxnSp>
      <p:cxnSp>
        <p:nvCxnSpPr>
          <p:cNvPr id="23" name="Shape 361"/>
          <p:cNvCxnSpPr/>
          <p:nvPr/>
        </p:nvCxnSpPr>
        <p:spPr>
          <a:xfrm flipH="1">
            <a:off x="5582325" y="4265675"/>
            <a:ext cx="2318100" cy="14100"/>
          </a:xfrm>
          <a:prstGeom prst="straightConnector1">
            <a:avLst/>
          </a:prstGeom>
          <a:noFill/>
          <a:ln w="38100" cap="flat" cmpd="sng">
            <a:solidFill>
              <a:schemeClr val="dk2"/>
            </a:solidFill>
            <a:prstDash val="solid"/>
            <a:round/>
            <a:headEnd type="none" w="med" len="med"/>
            <a:tailEnd type="none" w="med" len="med"/>
          </a:ln>
        </p:spPr>
      </p:cxnSp>
      <p:sp>
        <p:nvSpPr>
          <p:cNvPr id="24" name="Shape 362"/>
          <p:cNvSpPr txBox="1"/>
          <p:nvPr/>
        </p:nvSpPr>
        <p:spPr>
          <a:xfrm>
            <a:off x="5729586" y="3637175"/>
            <a:ext cx="1848900" cy="64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latin typeface="MetricHPE" panose="020B0503030202060203" pitchFamily="34" charset="0"/>
                <a:ea typeface="Roboto Mono"/>
                <a:cs typeface="Roboto Mono"/>
                <a:sym typeface="Roboto Mono"/>
              </a:rPr>
              <a:t>Bind-Service</a:t>
            </a:r>
            <a:endParaRPr sz="1800" dirty="0">
              <a:latin typeface="MetricHPE" panose="020B0503030202060203" pitchFamily="34" charset="0"/>
              <a:ea typeface="Roboto Mono"/>
              <a:cs typeface="Roboto Mono"/>
              <a:sym typeface="Roboto Mono"/>
            </a:endParaRPr>
          </a:p>
        </p:txBody>
      </p:sp>
      <p:sp>
        <p:nvSpPr>
          <p:cNvPr id="25" name="Shape 363"/>
          <p:cNvSpPr txBox="1"/>
          <p:nvPr/>
        </p:nvSpPr>
        <p:spPr>
          <a:xfrm>
            <a:off x="-1984350" y="1650275"/>
            <a:ext cx="5439600" cy="64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solidFill>
                  <a:srgbClr val="FF0000"/>
                </a:solidFill>
                <a:latin typeface="MetricHPE" panose="020B0503030202060203" pitchFamily="34" charset="0"/>
                <a:ea typeface="Roboto Mono"/>
                <a:cs typeface="Roboto Mono"/>
                <a:sym typeface="Roboto Mono"/>
              </a:rPr>
              <a:t>kubectl</a:t>
            </a:r>
            <a:r>
              <a:rPr lang="en-US" dirty="0">
                <a:solidFill>
                  <a:srgbClr val="FF0000"/>
                </a:solidFill>
                <a:latin typeface="MetricHPE" panose="020B0503030202060203" pitchFamily="34" charset="0"/>
                <a:ea typeface="Roboto Mono"/>
                <a:cs typeface="Roboto Mono"/>
                <a:sym typeface="Roboto Mono"/>
              </a:rPr>
              <a:t> </a:t>
            </a:r>
            <a:endParaRPr dirty="0">
              <a:solidFill>
                <a:srgbClr val="FF0000"/>
              </a:solidFill>
              <a:latin typeface="MetricHPE" panose="020B0503030202060203" pitchFamily="34" charset="0"/>
              <a:ea typeface="Roboto Mono"/>
              <a:cs typeface="Roboto Mono"/>
              <a:sym typeface="Roboto Mono"/>
            </a:endParaRPr>
          </a:p>
          <a:p>
            <a:pPr marL="0" lvl="0" indent="0" algn="ctr" rtl="0">
              <a:spcBef>
                <a:spcPts val="0"/>
              </a:spcBef>
              <a:spcAft>
                <a:spcPts val="0"/>
              </a:spcAft>
              <a:buNone/>
            </a:pPr>
            <a:r>
              <a:rPr lang="en-US" dirty="0" smtClean="0">
                <a:solidFill>
                  <a:srgbClr val="FF0000"/>
                </a:solidFill>
                <a:latin typeface="MetricHPE" panose="020B0503030202060203" pitchFamily="34" charset="0"/>
                <a:ea typeface="Roboto Mono"/>
                <a:cs typeface="Roboto Mono"/>
                <a:sym typeface="Roboto Mono"/>
              </a:rPr>
              <a:t>create</a:t>
            </a:r>
            <a:endParaRPr dirty="0">
              <a:solidFill>
                <a:srgbClr val="FF0000"/>
              </a:solidFill>
              <a:latin typeface="MetricHPE" panose="020B0503030202060203" pitchFamily="34" charset="0"/>
              <a:ea typeface="Roboto Mono"/>
              <a:cs typeface="Roboto Mono"/>
              <a:sym typeface="Roboto Mono"/>
            </a:endParaRPr>
          </a:p>
        </p:txBody>
      </p:sp>
      <p:cxnSp>
        <p:nvCxnSpPr>
          <p:cNvPr id="26" name="Shape 364"/>
          <p:cNvCxnSpPr/>
          <p:nvPr/>
        </p:nvCxnSpPr>
        <p:spPr>
          <a:xfrm>
            <a:off x="0" y="2292875"/>
            <a:ext cx="1470900" cy="2100"/>
          </a:xfrm>
          <a:prstGeom prst="straightConnector1">
            <a:avLst/>
          </a:prstGeom>
          <a:noFill/>
          <a:ln w="38100" cap="flat" cmpd="sng">
            <a:solidFill>
              <a:srgbClr val="FF0000"/>
            </a:solidFill>
            <a:prstDash val="solid"/>
            <a:round/>
            <a:headEnd type="none" w="med" len="med"/>
            <a:tailEnd type="triangle" w="med" len="med"/>
          </a:ln>
        </p:spPr>
      </p:cxnSp>
      <p:sp>
        <p:nvSpPr>
          <p:cNvPr id="27" name="Shape 359"/>
          <p:cNvSpPr/>
          <p:nvPr/>
        </p:nvSpPr>
        <p:spPr>
          <a:xfrm>
            <a:off x="8767686" y="1871825"/>
            <a:ext cx="2394000" cy="842100"/>
          </a:xfrm>
          <a:prstGeom prst="roundRect">
            <a:avLst>
              <a:gd name="adj" fmla="val 16667"/>
            </a:avLst>
          </a:prstGeom>
          <a:solidFill>
            <a:srgbClr val="FFFFFF"/>
          </a:solidFill>
          <a:ln w="12700" cap="flat" cmpd="sng">
            <a:solidFill>
              <a:srgbClr val="00A98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rgbClr val="595959"/>
                </a:solidFill>
                <a:latin typeface="MetricHPE" panose="020B0503030202060203" pitchFamily="34" charset="0"/>
                <a:ea typeface="Roboto Mono"/>
                <a:cs typeface="Roboto Mono"/>
                <a:sym typeface="Roboto Mono"/>
              </a:rPr>
              <a:t>Managed Service Instance</a:t>
            </a:r>
            <a:endParaRPr sz="1600" dirty="0">
              <a:solidFill>
                <a:srgbClr val="595959"/>
              </a:solidFill>
              <a:latin typeface="MetricHPE" panose="020B0503030202060203" pitchFamily="34" charset="0"/>
              <a:ea typeface="Roboto Mono"/>
              <a:cs typeface="Roboto Mono"/>
              <a:sym typeface="Roboto Mono"/>
            </a:endParaRPr>
          </a:p>
        </p:txBody>
      </p:sp>
      <p:cxnSp>
        <p:nvCxnSpPr>
          <p:cNvPr id="28" name="Shape 356"/>
          <p:cNvCxnSpPr/>
          <p:nvPr/>
        </p:nvCxnSpPr>
        <p:spPr>
          <a:xfrm>
            <a:off x="8359256" y="2154260"/>
            <a:ext cx="406799" cy="4305"/>
          </a:xfrm>
          <a:prstGeom prst="straightConnector1">
            <a:avLst/>
          </a:prstGeom>
          <a:noFill/>
          <a:ln w="38100" cap="flat" cmpd="sng">
            <a:solidFill>
              <a:srgbClr val="FF0000"/>
            </a:solidFill>
            <a:prstDash val="solid"/>
            <a:round/>
            <a:headEnd type="none" w="med" len="med"/>
            <a:tailEnd type="triangle" w="med" len="med"/>
          </a:ln>
        </p:spPr>
      </p:cxnSp>
      <p:cxnSp>
        <p:nvCxnSpPr>
          <p:cNvPr id="32" name="Shape 353"/>
          <p:cNvCxnSpPr/>
          <p:nvPr/>
        </p:nvCxnSpPr>
        <p:spPr>
          <a:xfrm flipH="1">
            <a:off x="8343595" y="2306183"/>
            <a:ext cx="438119" cy="6957"/>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153883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78" y="491871"/>
            <a:ext cx="9296400" cy="685800"/>
          </a:xfrm>
        </p:spPr>
        <p:txBody>
          <a:bodyPr/>
          <a:lstStyle/>
          <a:p>
            <a:r>
              <a:rPr lang="en-US" sz="7200" dirty="0" smtClean="0">
                <a:latin typeface="MetricHPE" panose="020B0503030202060203" pitchFamily="34" charset="0"/>
              </a:rPr>
              <a:t>Reading Secrets</a:t>
            </a:r>
            <a:endParaRPr lang="en-US" sz="7200" dirty="0"/>
          </a:p>
        </p:txBody>
      </p:sp>
      <p:sp>
        <p:nvSpPr>
          <p:cNvPr id="4" name="Slide Number Placeholder 3"/>
          <p:cNvSpPr>
            <a:spLocks noGrp="1"/>
          </p:cNvSpPr>
          <p:nvPr>
            <p:ph type="sldNum" sz="quarter" idx="4"/>
          </p:nvPr>
        </p:nvSpPr>
        <p:spPr/>
        <p:txBody>
          <a:bodyPr/>
          <a:lstStyle/>
          <a:p>
            <a:fld id="{026767C7-A825-6147-AE0D-F20ED1FEEE5D}" type="slidenum">
              <a:rPr lang="en-US" smtClean="0"/>
              <a:pPr/>
              <a:t>42</a:t>
            </a:fld>
            <a:endParaRPr lang="en-US" dirty="0"/>
          </a:p>
        </p:txBody>
      </p:sp>
      <p:pic>
        <p:nvPicPr>
          <p:cNvPr id="3" name="Picture 2"/>
          <p:cNvPicPr>
            <a:picLocks noChangeAspect="1"/>
          </p:cNvPicPr>
          <p:nvPr/>
        </p:nvPicPr>
        <p:blipFill>
          <a:blip r:embed="rId2"/>
          <a:stretch>
            <a:fillRect/>
          </a:stretch>
        </p:blipFill>
        <p:spPr>
          <a:xfrm>
            <a:off x="588579" y="2182924"/>
            <a:ext cx="10868025" cy="3781425"/>
          </a:xfrm>
          <a:prstGeom prst="rect">
            <a:avLst/>
          </a:prstGeom>
        </p:spPr>
      </p:pic>
      <p:pic>
        <p:nvPicPr>
          <p:cNvPr id="7" name="Picture 6"/>
          <p:cNvPicPr>
            <a:picLocks noChangeAspect="1"/>
          </p:cNvPicPr>
          <p:nvPr/>
        </p:nvPicPr>
        <p:blipFill>
          <a:blip r:embed="rId3"/>
          <a:stretch>
            <a:fillRect/>
          </a:stretch>
        </p:blipFill>
        <p:spPr>
          <a:xfrm>
            <a:off x="588578" y="1287574"/>
            <a:ext cx="10868025" cy="895350"/>
          </a:xfrm>
          <a:prstGeom prst="rect">
            <a:avLst/>
          </a:prstGeom>
        </p:spPr>
      </p:pic>
    </p:spTree>
    <p:extLst>
      <p:ext uri="{BB962C8B-B14F-4D97-AF65-F5344CB8AC3E}">
        <p14:creationId xmlns:p14="http://schemas.microsoft.com/office/powerpoint/2010/main" val="100661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026767C7-A825-6147-AE0D-F20ED1FEEE5D}" type="slidenum">
              <a:rPr lang="en-US" smtClean="0"/>
              <a:pPr/>
              <a:t>43</a:t>
            </a:fld>
            <a:endParaRPr lang="en-US" dirty="0"/>
          </a:p>
        </p:txBody>
      </p:sp>
      <p:pic>
        <p:nvPicPr>
          <p:cNvPr id="5" name="Picture 4"/>
          <p:cNvPicPr>
            <a:picLocks noChangeAspect="1"/>
          </p:cNvPicPr>
          <p:nvPr/>
        </p:nvPicPr>
        <p:blipFill>
          <a:blip r:embed="rId2"/>
          <a:stretch>
            <a:fillRect/>
          </a:stretch>
        </p:blipFill>
        <p:spPr>
          <a:xfrm>
            <a:off x="541283" y="1828800"/>
            <a:ext cx="10736317" cy="4021264"/>
          </a:xfrm>
          <a:prstGeom prst="rect">
            <a:avLst/>
          </a:prstGeom>
        </p:spPr>
      </p:pic>
      <p:sp>
        <p:nvSpPr>
          <p:cNvPr id="6" name="Title 1">
            <a:extLst>
              <a:ext uri="{FF2B5EF4-FFF2-40B4-BE49-F238E27FC236}">
                <a16:creationId xmlns="" xmlns:a16="http://schemas.microsoft.com/office/drawing/2014/main" id="{3E07E4E9-1E2A-014F-A85F-CBD9CEFF8202}"/>
              </a:ext>
            </a:extLst>
          </p:cNvPr>
          <p:cNvSpPr>
            <a:spLocks noGrp="1"/>
          </p:cNvSpPr>
          <p:nvPr>
            <p:ph type="title"/>
          </p:nvPr>
        </p:nvSpPr>
        <p:spPr>
          <a:xfrm>
            <a:off x="728052" y="381000"/>
            <a:ext cx="9456737" cy="838200"/>
          </a:xfrm>
        </p:spPr>
        <p:txBody>
          <a:bodyPr/>
          <a:lstStyle/>
          <a:p>
            <a:r>
              <a:rPr lang="en-US" sz="7200" dirty="0" smtClean="0">
                <a:latin typeface="MetricHPE" charset="0"/>
                <a:ea typeface="MetricHPE" charset="0"/>
                <a:cs typeface="MetricHPE" charset="0"/>
              </a:rPr>
              <a:t>Access the application</a:t>
            </a:r>
            <a:endParaRPr lang="en-US" sz="7200" dirty="0">
              <a:latin typeface="MetricHPE" charset="0"/>
              <a:ea typeface="MetricHPE" charset="0"/>
              <a:cs typeface="MetricHPE" charset="0"/>
            </a:endParaRPr>
          </a:p>
        </p:txBody>
      </p:sp>
      <p:pic>
        <p:nvPicPr>
          <p:cNvPr id="2" name="Picture 1"/>
          <p:cNvPicPr>
            <a:picLocks noChangeAspect="1"/>
          </p:cNvPicPr>
          <p:nvPr/>
        </p:nvPicPr>
        <p:blipFill>
          <a:blip r:embed="rId3"/>
          <a:stretch>
            <a:fillRect/>
          </a:stretch>
        </p:blipFill>
        <p:spPr>
          <a:xfrm>
            <a:off x="572814" y="1217486"/>
            <a:ext cx="10648950" cy="476250"/>
          </a:xfrm>
          <a:prstGeom prst="rect">
            <a:avLst/>
          </a:prstGeom>
        </p:spPr>
      </p:pic>
    </p:spTree>
    <p:extLst>
      <p:ext uri="{BB962C8B-B14F-4D97-AF65-F5344CB8AC3E}">
        <p14:creationId xmlns:p14="http://schemas.microsoft.com/office/powerpoint/2010/main" val="31512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026767C7-A825-6147-AE0D-F20ED1FEEE5D}" type="slidenum">
              <a:rPr lang="en-US" smtClean="0"/>
              <a:pPr/>
              <a:t>44</a:t>
            </a:fld>
            <a:endParaRPr lang="en-US" dirty="0"/>
          </a:p>
        </p:txBody>
      </p:sp>
      <p:sp>
        <p:nvSpPr>
          <p:cNvPr id="3" name="Title 2"/>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275011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latin typeface="MetricHPE" panose="020B0503030202060203" pitchFamily="34" charset="0"/>
              </a:rPr>
              <a:t>References</a:t>
            </a:r>
            <a:endParaRPr lang="en-US" sz="7200" dirty="0">
              <a:latin typeface="MetricHPE" panose="020B0503030202060203" pitchFamily="34" charset="0"/>
            </a:endParaRPr>
          </a:p>
        </p:txBody>
      </p:sp>
      <p:sp>
        <p:nvSpPr>
          <p:cNvPr id="3" name="Text Placeholder 2"/>
          <p:cNvSpPr>
            <a:spLocks noGrp="1"/>
          </p:cNvSpPr>
          <p:nvPr>
            <p:ph type="body" idx="1"/>
          </p:nvPr>
        </p:nvSpPr>
        <p:spPr>
          <a:xfrm>
            <a:off x="609600" y="1752600"/>
            <a:ext cx="10668000" cy="4038600"/>
          </a:xfrm>
        </p:spPr>
        <p:txBody>
          <a:bodyPr/>
          <a:lstStyle/>
          <a:p>
            <a:pPr marL="457200" indent="-457200">
              <a:buFont typeface="Arial" panose="020B0604020202020204" pitchFamily="34" charset="0"/>
              <a:buChar char="•"/>
            </a:pPr>
            <a:r>
              <a:rPr lang="en-US" sz="2400" dirty="0" smtClean="0">
                <a:latin typeface="MetricHPE" charset="0"/>
                <a:ea typeface="MetricHPE" charset="0"/>
                <a:cs typeface="MetricHPE" charset="0"/>
              </a:rPr>
              <a:t>Grommet website - </a:t>
            </a:r>
            <a:r>
              <a:rPr lang="en-US" sz="2400" dirty="0" smtClean="0">
                <a:latin typeface="MetricHPE" panose="020B0503030202060203" pitchFamily="34" charset="0"/>
                <a:hlinkClick r:id="rId3"/>
              </a:rPr>
              <a:t>https</a:t>
            </a:r>
            <a:r>
              <a:rPr lang="en-US" sz="2400" dirty="0">
                <a:latin typeface="MetricHPE" panose="020B0503030202060203" pitchFamily="34" charset="0"/>
                <a:hlinkClick r:id="rId3"/>
              </a:rPr>
              <a:t>://v2.grommet.io</a:t>
            </a:r>
            <a:r>
              <a:rPr lang="en-US" sz="2400" dirty="0" smtClean="0">
                <a:latin typeface="MetricHPE" panose="020B0503030202060203" pitchFamily="34" charset="0"/>
                <a:hlinkClick r:id="rId3"/>
              </a:rPr>
              <a:t>/</a:t>
            </a:r>
            <a:r>
              <a:rPr lang="en-US" sz="2400" dirty="0" smtClean="0">
                <a:latin typeface="MetricHPE" panose="020B0503030202060203" pitchFamily="34" charset="0"/>
              </a:rPr>
              <a:t> </a:t>
            </a:r>
            <a:endParaRPr lang="en-US" sz="2400" dirty="0">
              <a:latin typeface="MetricHPE" panose="020B0503030202060203" pitchFamily="34" charset="0"/>
            </a:endParaRPr>
          </a:p>
          <a:p>
            <a:pPr marL="457200" indent="-457200">
              <a:buFont typeface="Arial" panose="020B0604020202020204" pitchFamily="34" charset="0"/>
              <a:buChar char="•"/>
            </a:pPr>
            <a:r>
              <a:rPr lang="en-US" sz="2400" dirty="0" smtClean="0">
                <a:latin typeface="MetricHPE" panose="020B0503030202060203" pitchFamily="34" charset="0"/>
              </a:rPr>
              <a:t>Grommet components - </a:t>
            </a:r>
            <a:r>
              <a:rPr lang="en-US" sz="2400" dirty="0" smtClean="0">
                <a:latin typeface="MetricHPE" panose="020B0503030202060203" pitchFamily="34" charset="0"/>
                <a:hlinkClick r:id="rId4"/>
              </a:rPr>
              <a:t>https</a:t>
            </a:r>
            <a:r>
              <a:rPr lang="en-US" sz="2400" dirty="0">
                <a:latin typeface="MetricHPE" panose="020B0503030202060203" pitchFamily="34" charset="0"/>
                <a:hlinkClick r:id="rId4"/>
              </a:rPr>
              <a:t>://</a:t>
            </a:r>
            <a:r>
              <a:rPr lang="en-US" sz="2400" dirty="0" smtClean="0">
                <a:latin typeface="MetricHPE" panose="020B0503030202060203" pitchFamily="34" charset="0"/>
                <a:hlinkClick r:id="rId4"/>
              </a:rPr>
              <a:t>v2.grommet.io/components</a:t>
            </a:r>
            <a:r>
              <a:rPr lang="en-US" sz="2400" dirty="0" smtClean="0">
                <a:latin typeface="MetricHPE" panose="020B0503030202060203" pitchFamily="34" charset="0"/>
              </a:rPr>
              <a:t> </a:t>
            </a:r>
          </a:p>
          <a:p>
            <a:pPr marL="457200" indent="-457200">
              <a:buFont typeface="Arial" panose="020B0604020202020204" pitchFamily="34" charset="0"/>
              <a:buChar char="•"/>
            </a:pPr>
            <a:r>
              <a:rPr lang="en-US" sz="2400" dirty="0" smtClean="0">
                <a:latin typeface="MetricHPE" panose="020B0503030202060203" pitchFamily="34" charset="0"/>
              </a:rPr>
              <a:t>Grommet storybook - </a:t>
            </a:r>
            <a:r>
              <a:rPr lang="en-US" sz="2400" dirty="0" smtClean="0">
                <a:latin typeface="MetricHPE" panose="020B0503030202060203" pitchFamily="34" charset="0"/>
                <a:hlinkClick r:id="rId5"/>
              </a:rPr>
              <a:t>https</a:t>
            </a:r>
            <a:r>
              <a:rPr lang="en-US" sz="2400" dirty="0">
                <a:latin typeface="MetricHPE" panose="020B0503030202060203" pitchFamily="34" charset="0"/>
                <a:hlinkClick r:id="rId5"/>
              </a:rPr>
              <a:t>://</a:t>
            </a:r>
            <a:r>
              <a:rPr lang="en-US" sz="2400" dirty="0" smtClean="0">
                <a:latin typeface="MetricHPE" panose="020B0503030202060203" pitchFamily="34" charset="0"/>
                <a:hlinkClick r:id="rId5"/>
              </a:rPr>
              <a:t>storybook.grommet.io</a:t>
            </a:r>
            <a:r>
              <a:rPr lang="en-US" sz="2400" dirty="0" smtClean="0">
                <a:latin typeface="MetricHPE" panose="020B0503030202060203" pitchFamily="34" charset="0"/>
              </a:rPr>
              <a:t> </a:t>
            </a:r>
            <a:endParaRPr lang="en-US" sz="2400" dirty="0">
              <a:latin typeface="MetricHPE" panose="020B0503030202060203" pitchFamily="34" charset="0"/>
            </a:endParaRPr>
          </a:p>
          <a:p>
            <a:pPr marL="457200" indent="-457200">
              <a:buFont typeface="Arial" panose="020B0604020202020204" pitchFamily="34" charset="0"/>
              <a:buChar char="•"/>
            </a:pPr>
            <a:r>
              <a:rPr lang="en-US" sz="2400" dirty="0">
                <a:latin typeface="MetricHPE" charset="0"/>
                <a:ea typeface="MetricHPE" charset="0"/>
                <a:cs typeface="MetricHPE" charset="0"/>
              </a:rPr>
              <a:t>Grommet </a:t>
            </a:r>
            <a:r>
              <a:rPr lang="en-US" sz="2400" dirty="0" err="1">
                <a:latin typeface="MetricHPE" charset="0"/>
                <a:ea typeface="MetricHPE" charset="0"/>
                <a:cs typeface="MetricHPE" charset="0"/>
              </a:rPr>
              <a:t>Github</a:t>
            </a:r>
            <a:r>
              <a:rPr lang="en-US" sz="2400" dirty="0">
                <a:latin typeface="MetricHPE" charset="0"/>
                <a:ea typeface="MetricHPE" charset="0"/>
                <a:cs typeface="MetricHPE" charset="0"/>
              </a:rPr>
              <a:t> - </a:t>
            </a:r>
            <a:r>
              <a:rPr lang="en-US" sz="2400" dirty="0">
                <a:latin typeface="MetricHPE" charset="0"/>
                <a:ea typeface="MetricHPE" charset="0"/>
                <a:cs typeface="MetricHPE" charset="0"/>
                <a:hlinkClick r:id="rId6"/>
              </a:rPr>
              <a:t>https://github.com/grommet</a:t>
            </a:r>
            <a:r>
              <a:rPr lang="en-US" sz="2400" dirty="0">
                <a:latin typeface="MetricHPE" charset="0"/>
                <a:ea typeface="MetricHPE" charset="0"/>
                <a:cs typeface="MetricHPE" charset="0"/>
              </a:rPr>
              <a:t> </a:t>
            </a:r>
          </a:p>
          <a:p>
            <a:pPr marL="457200" indent="-457200">
              <a:buFont typeface="Arial" panose="020B0604020202020204" pitchFamily="34" charset="0"/>
              <a:buChar char="•"/>
            </a:pPr>
            <a:r>
              <a:rPr lang="en-US" sz="2400" dirty="0">
                <a:latin typeface="MetricHPE" charset="0"/>
                <a:ea typeface="MetricHPE" charset="0"/>
                <a:cs typeface="MetricHPE" charset="0"/>
              </a:rPr>
              <a:t>Grommet Slack – slackin.grommet.io</a:t>
            </a:r>
          </a:p>
          <a:p>
            <a:pPr marL="457200" indent="-457200">
              <a:buFont typeface="Arial" panose="020B0604020202020204" pitchFamily="34" charset="0"/>
              <a:buChar char="•"/>
            </a:pPr>
            <a:r>
              <a:rPr lang="en-US" sz="2400" dirty="0">
                <a:latin typeface="MetricHPE" charset="0"/>
                <a:ea typeface="MetricHPE" charset="0"/>
                <a:cs typeface="MetricHPE" charset="0"/>
              </a:rPr>
              <a:t>Open Service Broker API - </a:t>
            </a:r>
            <a:r>
              <a:rPr lang="en-US" sz="2400" dirty="0">
                <a:latin typeface="MetricHPE" charset="0"/>
                <a:ea typeface="MetricHPE" charset="0"/>
                <a:cs typeface="MetricHPE" charset="0"/>
                <a:hlinkClick r:id="rId7"/>
              </a:rPr>
              <a:t>https://www.openservicebrokerapi.org/</a:t>
            </a:r>
            <a:endParaRPr lang="en-US" sz="2400" dirty="0">
              <a:latin typeface="MetricHPE" charset="0"/>
              <a:ea typeface="MetricHPE" charset="0"/>
              <a:cs typeface="MetricHPE" charset="0"/>
            </a:endParaRPr>
          </a:p>
          <a:p>
            <a:pPr marL="457200" indent="-457200">
              <a:buFont typeface="Arial" panose="020B0604020202020204" pitchFamily="34" charset="0"/>
              <a:buChar char="•"/>
            </a:pPr>
            <a:r>
              <a:rPr lang="en-US" sz="2400" dirty="0">
                <a:latin typeface="MetricHPE" charset="0"/>
                <a:ea typeface="MetricHPE" charset="0"/>
                <a:cs typeface="MetricHPE" charset="0"/>
              </a:rPr>
              <a:t>Kubernetes Service Catalog - </a:t>
            </a:r>
            <a:r>
              <a:rPr lang="en-US" sz="2400" dirty="0">
                <a:latin typeface="MetricHPE" charset="0"/>
                <a:ea typeface="MetricHPE" charset="0"/>
                <a:cs typeface="MetricHPE" charset="0"/>
                <a:hlinkClick r:id="rId8"/>
              </a:rPr>
              <a:t>https://kubernetes.io/docs/concepts/extend-kubernetes/service-catalog/</a:t>
            </a:r>
            <a:endParaRPr lang="en-US" sz="2400" dirty="0">
              <a:latin typeface="MetricHPE" charset="0"/>
              <a:ea typeface="MetricHPE" charset="0"/>
              <a:cs typeface="MetricHPE" charset="0"/>
            </a:endParaRPr>
          </a:p>
          <a:p>
            <a:pPr marL="457200" indent="-457200">
              <a:buFont typeface="Arial" panose="020B0604020202020204" pitchFamily="34" charset="0"/>
              <a:buChar char="•"/>
            </a:pPr>
            <a:r>
              <a:rPr lang="en-US" sz="2400" dirty="0">
                <a:latin typeface="MetricHPE" charset="0"/>
                <a:ea typeface="MetricHPE" charset="0"/>
                <a:cs typeface="MetricHPE" charset="0"/>
              </a:rPr>
              <a:t>Grommet OSB Broker - </a:t>
            </a:r>
            <a:r>
              <a:rPr lang="en-US" sz="2400" dirty="0">
                <a:latin typeface="MetricHPE" charset="0"/>
                <a:ea typeface="MetricHPE" charset="0"/>
                <a:cs typeface="MetricHPE" charset="0"/>
                <a:hlinkClick r:id="rId9"/>
              </a:rPr>
              <a:t>https://github.com/reddypramod85/osb-grommet-python</a:t>
            </a:r>
            <a:r>
              <a:rPr lang="en-US" sz="2400" dirty="0">
                <a:latin typeface="MetricHPE" charset="0"/>
                <a:ea typeface="MetricHPE" charset="0"/>
                <a:cs typeface="MetricHPE" charset="0"/>
              </a:rPr>
              <a:t> </a:t>
            </a:r>
          </a:p>
          <a:p>
            <a:endParaRPr lang="en-US" dirty="0"/>
          </a:p>
        </p:txBody>
      </p:sp>
      <p:sp>
        <p:nvSpPr>
          <p:cNvPr id="4" name="Slide Number Placeholder 3"/>
          <p:cNvSpPr>
            <a:spLocks noGrp="1"/>
          </p:cNvSpPr>
          <p:nvPr>
            <p:ph type="sldNum" sz="quarter" idx="4"/>
          </p:nvPr>
        </p:nvSpPr>
        <p:spPr/>
        <p:txBody>
          <a:bodyPr/>
          <a:lstStyle/>
          <a:p>
            <a:fld id="{026767C7-A825-6147-AE0D-F20ED1FEEE5D}" type="slidenum">
              <a:rPr lang="en-US" smtClean="0"/>
              <a:pPr/>
              <a:t>45</a:t>
            </a:fld>
            <a:endParaRPr lang="en-US" dirty="0"/>
          </a:p>
        </p:txBody>
      </p:sp>
    </p:spTree>
    <p:extLst>
      <p:ext uri="{BB962C8B-B14F-4D97-AF65-F5344CB8AC3E}">
        <p14:creationId xmlns:p14="http://schemas.microsoft.com/office/powerpoint/2010/main" val="97789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0131421-458F-A148-9D5F-B32A0556260D}"/>
              </a:ext>
            </a:extLst>
          </p:cNvPr>
          <p:cNvPicPr>
            <a:picLocks noChangeAspect="1"/>
          </p:cNvPicPr>
          <p:nvPr/>
        </p:nvPicPr>
        <p:blipFill rotWithShape="1">
          <a:blip r:embed="rId2"/>
          <a:srcRect t="27598"/>
          <a:stretch/>
        </p:blipFill>
        <p:spPr>
          <a:xfrm>
            <a:off x="1532453" y="1885081"/>
            <a:ext cx="5137935" cy="3553904"/>
          </a:xfrm>
          <a:prstGeom prst="rect">
            <a:avLst/>
          </a:prstGeom>
        </p:spPr>
      </p:pic>
      <p:pic>
        <p:nvPicPr>
          <p:cNvPr id="5" name="Picture 4">
            <a:extLst>
              <a:ext uri="{FF2B5EF4-FFF2-40B4-BE49-F238E27FC236}">
                <a16:creationId xmlns="" xmlns:a16="http://schemas.microsoft.com/office/drawing/2014/main" id="{A9FE855A-F38F-A14F-8BDA-EC0E0304CFE5}"/>
              </a:ext>
            </a:extLst>
          </p:cNvPr>
          <p:cNvPicPr>
            <a:picLocks noChangeAspect="1"/>
          </p:cNvPicPr>
          <p:nvPr/>
        </p:nvPicPr>
        <p:blipFill rotWithShape="1">
          <a:blip r:embed="rId3"/>
          <a:srcRect t="26244"/>
          <a:stretch/>
        </p:blipFill>
        <p:spPr>
          <a:xfrm>
            <a:off x="7248470" y="1892663"/>
            <a:ext cx="2703228" cy="3546323"/>
          </a:xfrm>
          <a:prstGeom prst="rect">
            <a:avLst/>
          </a:prstGeom>
        </p:spPr>
      </p:pic>
      <p:sp>
        <p:nvSpPr>
          <p:cNvPr id="2" name="Title 1"/>
          <p:cNvSpPr>
            <a:spLocks noGrp="1"/>
          </p:cNvSpPr>
          <p:nvPr>
            <p:ph type="ctrTitle"/>
          </p:nvPr>
        </p:nvSpPr>
        <p:spPr>
          <a:xfrm>
            <a:off x="762000" y="432213"/>
            <a:ext cx="11430000" cy="1143000"/>
          </a:xfrm>
        </p:spPr>
        <p:txBody>
          <a:bodyPr/>
          <a:lstStyle/>
          <a:p>
            <a:r>
              <a:rPr lang="en-US" dirty="0"/>
              <a:t>Rate today</a:t>
            </a:r>
            <a:r>
              <a:rPr lang="en-US" sz="2133" dirty="0"/>
              <a:t> </a:t>
            </a:r>
            <a:r>
              <a:rPr lang="en-US" dirty="0"/>
              <a:t>’s </a:t>
            </a:r>
            <a:r>
              <a:rPr lang="en-US" dirty="0" smtClean="0"/>
              <a:t>session</a:t>
            </a:r>
            <a:endParaRPr lang="en-US" dirty="0"/>
          </a:p>
        </p:txBody>
      </p:sp>
      <p:sp>
        <p:nvSpPr>
          <p:cNvPr id="24" name="Subtitle 2">
            <a:extLst>
              <a:ext uri="{FF2B5EF4-FFF2-40B4-BE49-F238E27FC236}">
                <a16:creationId xmlns="" xmlns:a16="http://schemas.microsoft.com/office/drawing/2014/main" id="{B9220209-4A62-B342-B343-8F7E2FDD88B6}"/>
              </a:ext>
            </a:extLst>
          </p:cNvPr>
          <p:cNvSpPr txBox="1">
            <a:spLocks/>
          </p:cNvSpPr>
          <p:nvPr/>
        </p:nvSpPr>
        <p:spPr>
          <a:xfrm>
            <a:off x="1532453" y="5566719"/>
            <a:ext cx="5067377" cy="508000"/>
          </a:xfrm>
          <a:prstGeom prst="rect">
            <a:avLst/>
          </a:prstGeom>
        </p:spPr>
        <p:txBody>
          <a:bodyPr vert="horz" lIns="121920" tIns="60960" rIns="121920" bIns="60960" rtlCol="0">
            <a:noAutofit/>
          </a:bodyPr>
          <a:lstStyle>
            <a:lvl1pPr marL="0" indent="0" algn="ctr" defTabSz="457200" rtl="0" eaLnBrk="1" latinLnBrk="0" hangingPunct="1">
              <a:lnSpc>
                <a:spcPct val="110000"/>
              </a:lnSpc>
              <a:spcBef>
                <a:spcPts val="400"/>
              </a:spcBef>
              <a:spcAft>
                <a:spcPts val="600"/>
              </a:spcAft>
              <a:buFontTx/>
              <a:buNone/>
              <a:defRPr sz="2800" kern="1200" spc="50">
                <a:solidFill>
                  <a:schemeClr val="tx1">
                    <a:lumMod val="75000"/>
                  </a:schemeClr>
                </a:solidFill>
                <a:latin typeface="Open Sans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67" dirty="0">
                <a:latin typeface="Arial" panose="020B0604020202020204" pitchFamily="34" charset="0"/>
                <a:cs typeface="Arial" panose="020B0604020202020204" pitchFamily="34" charset="0"/>
              </a:rPr>
              <a:t>Session page on conference website</a:t>
            </a:r>
          </a:p>
        </p:txBody>
      </p:sp>
      <p:sp>
        <p:nvSpPr>
          <p:cNvPr id="25" name="Subtitle 2">
            <a:extLst>
              <a:ext uri="{FF2B5EF4-FFF2-40B4-BE49-F238E27FC236}">
                <a16:creationId xmlns="" xmlns:a16="http://schemas.microsoft.com/office/drawing/2014/main" id="{DB54BD9C-9CD1-9744-9D24-D48CF9809631}"/>
              </a:ext>
            </a:extLst>
          </p:cNvPr>
          <p:cNvSpPr txBox="1">
            <a:spLocks/>
          </p:cNvSpPr>
          <p:nvPr/>
        </p:nvSpPr>
        <p:spPr>
          <a:xfrm>
            <a:off x="7396480" y="5566719"/>
            <a:ext cx="2635795" cy="508000"/>
          </a:xfrm>
          <a:prstGeom prst="rect">
            <a:avLst/>
          </a:prstGeom>
        </p:spPr>
        <p:txBody>
          <a:bodyPr vert="horz" lIns="121920" tIns="60960" rIns="121920" bIns="60960" rtlCol="0">
            <a:noAutofit/>
          </a:bodyPr>
          <a:lstStyle>
            <a:lvl1pPr marL="0" indent="0" algn="ctr" defTabSz="457200" rtl="0" eaLnBrk="1" latinLnBrk="0" hangingPunct="1">
              <a:lnSpc>
                <a:spcPct val="110000"/>
              </a:lnSpc>
              <a:spcBef>
                <a:spcPts val="400"/>
              </a:spcBef>
              <a:spcAft>
                <a:spcPts val="600"/>
              </a:spcAft>
              <a:buFontTx/>
              <a:buNone/>
              <a:defRPr sz="2800" kern="1200" spc="50">
                <a:solidFill>
                  <a:schemeClr val="tx1">
                    <a:lumMod val="75000"/>
                  </a:schemeClr>
                </a:solidFill>
                <a:latin typeface="Open Sans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67" dirty="0">
                <a:latin typeface="Arial" panose="020B0604020202020204" pitchFamily="34" charset="0"/>
                <a:cs typeface="Arial" panose="020B0604020202020204" pitchFamily="34" charset="0"/>
              </a:rPr>
              <a:t>O’Reilly Events App</a:t>
            </a:r>
          </a:p>
        </p:txBody>
      </p:sp>
      <p:sp>
        <p:nvSpPr>
          <p:cNvPr id="26" name="Oval 25">
            <a:extLst>
              <a:ext uri="{FF2B5EF4-FFF2-40B4-BE49-F238E27FC236}">
                <a16:creationId xmlns="" xmlns:a16="http://schemas.microsoft.com/office/drawing/2014/main" id="{8DE6CA6E-04BB-8245-8A3B-B1FB568F84EC}"/>
              </a:ext>
            </a:extLst>
          </p:cNvPr>
          <p:cNvSpPr/>
          <p:nvPr/>
        </p:nvSpPr>
        <p:spPr>
          <a:xfrm>
            <a:off x="7676328" y="4973054"/>
            <a:ext cx="1997165" cy="534125"/>
          </a:xfrm>
          <a:prstGeom prst="ellipse">
            <a:avLst/>
          </a:prstGeom>
          <a:noFill/>
          <a:ln w="222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7" name="Group 26">
            <a:extLst>
              <a:ext uri="{FF2B5EF4-FFF2-40B4-BE49-F238E27FC236}">
                <a16:creationId xmlns="" xmlns:a16="http://schemas.microsoft.com/office/drawing/2014/main" id="{9470E3EE-6A0B-CC43-8C41-89A3E4B86CB7}"/>
              </a:ext>
            </a:extLst>
          </p:cNvPr>
          <p:cNvGrpSpPr/>
          <p:nvPr/>
        </p:nvGrpSpPr>
        <p:grpSpPr>
          <a:xfrm>
            <a:off x="9176855" y="4178783"/>
            <a:ext cx="1571493" cy="1101003"/>
            <a:chOff x="6691509" y="3044467"/>
            <a:chExt cx="1178620" cy="825752"/>
          </a:xfrm>
          <a:effectLst>
            <a:outerShdw blurRad="12700" dist="12700" dir="2700000" algn="tl" rotWithShape="0">
              <a:prstClr val="black">
                <a:alpha val="50000"/>
              </a:prstClr>
            </a:outerShdw>
          </a:effectLst>
        </p:grpSpPr>
        <p:cxnSp>
          <p:nvCxnSpPr>
            <p:cNvPr id="28" name="Straight Arrow Connector 27">
              <a:extLst>
                <a:ext uri="{FF2B5EF4-FFF2-40B4-BE49-F238E27FC236}">
                  <a16:creationId xmlns="" xmlns:a16="http://schemas.microsoft.com/office/drawing/2014/main" id="{42A43637-5CBB-ED4F-88E6-20B7796F4F5D}"/>
                </a:ext>
              </a:extLst>
            </p:cNvPr>
            <p:cNvCxnSpPr>
              <a:cxnSpLocks/>
            </p:cNvCxnSpPr>
            <p:nvPr/>
          </p:nvCxnSpPr>
          <p:spPr>
            <a:xfrm flipH="1">
              <a:off x="6806255" y="3044467"/>
              <a:ext cx="1063874" cy="736107"/>
            </a:xfrm>
            <a:prstGeom prst="straightConnector1">
              <a:avLst/>
            </a:prstGeom>
            <a:ln w="254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riangle 28">
              <a:extLst>
                <a:ext uri="{FF2B5EF4-FFF2-40B4-BE49-F238E27FC236}">
                  <a16:creationId xmlns="" xmlns:a16="http://schemas.microsoft.com/office/drawing/2014/main" id="{A7988DFE-77A6-A94B-90D1-1B004DBA85C4}"/>
                </a:ext>
              </a:extLst>
            </p:cNvPr>
            <p:cNvSpPr/>
            <p:nvPr/>
          </p:nvSpPr>
          <p:spPr>
            <a:xfrm rot="14035505">
              <a:off x="6716610" y="3665827"/>
              <a:ext cx="179291" cy="229493"/>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30" name="Group 29">
            <a:extLst>
              <a:ext uri="{FF2B5EF4-FFF2-40B4-BE49-F238E27FC236}">
                <a16:creationId xmlns="" xmlns:a16="http://schemas.microsoft.com/office/drawing/2014/main" id="{E3BD2F38-1EA8-E44C-AB72-D173356E57C2}"/>
              </a:ext>
            </a:extLst>
          </p:cNvPr>
          <p:cNvGrpSpPr/>
          <p:nvPr/>
        </p:nvGrpSpPr>
        <p:grpSpPr>
          <a:xfrm rot="2034982">
            <a:off x="2714183" y="2437411"/>
            <a:ext cx="1571493" cy="1101003"/>
            <a:chOff x="6691509" y="3044467"/>
            <a:chExt cx="1178620" cy="825752"/>
          </a:xfrm>
          <a:effectLst>
            <a:outerShdw blurRad="12700" dist="12700" dir="2700000" algn="tl" rotWithShape="0">
              <a:prstClr val="black">
                <a:alpha val="50000"/>
              </a:prstClr>
            </a:outerShdw>
          </a:effectLst>
        </p:grpSpPr>
        <p:cxnSp>
          <p:nvCxnSpPr>
            <p:cNvPr id="31" name="Straight Arrow Connector 30">
              <a:extLst>
                <a:ext uri="{FF2B5EF4-FFF2-40B4-BE49-F238E27FC236}">
                  <a16:creationId xmlns="" xmlns:a16="http://schemas.microsoft.com/office/drawing/2014/main" id="{B884061D-5388-604E-B068-0967A1783872}"/>
                </a:ext>
              </a:extLst>
            </p:cNvPr>
            <p:cNvCxnSpPr>
              <a:cxnSpLocks/>
            </p:cNvCxnSpPr>
            <p:nvPr/>
          </p:nvCxnSpPr>
          <p:spPr>
            <a:xfrm flipH="1">
              <a:off x="6806255" y="3044467"/>
              <a:ext cx="1063874" cy="736107"/>
            </a:xfrm>
            <a:prstGeom prst="straightConnector1">
              <a:avLst/>
            </a:prstGeom>
            <a:ln w="254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riangle 31">
              <a:extLst>
                <a:ext uri="{FF2B5EF4-FFF2-40B4-BE49-F238E27FC236}">
                  <a16:creationId xmlns="" xmlns:a16="http://schemas.microsoft.com/office/drawing/2014/main" id="{90A556CD-B3D3-5D45-BC4E-F70E567F4F08}"/>
                </a:ext>
              </a:extLst>
            </p:cNvPr>
            <p:cNvSpPr/>
            <p:nvPr/>
          </p:nvSpPr>
          <p:spPr>
            <a:xfrm rot="14035505">
              <a:off x="6716610" y="3665827"/>
              <a:ext cx="179291" cy="229493"/>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33" name="Oval 32">
            <a:extLst>
              <a:ext uri="{FF2B5EF4-FFF2-40B4-BE49-F238E27FC236}">
                <a16:creationId xmlns="" xmlns:a16="http://schemas.microsoft.com/office/drawing/2014/main" id="{B0764D3D-2213-5C4D-902C-1ED6AE5BEC51}"/>
              </a:ext>
            </a:extLst>
          </p:cNvPr>
          <p:cNvSpPr/>
          <p:nvPr/>
        </p:nvSpPr>
        <p:spPr>
          <a:xfrm>
            <a:off x="1386769" y="2725098"/>
            <a:ext cx="1160347" cy="513948"/>
          </a:xfrm>
          <a:prstGeom prst="ellipse">
            <a:avLst/>
          </a:prstGeom>
          <a:noFill/>
          <a:ln w="222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43480098"/>
      </p:ext>
    </p:extLst>
  </p:cSld>
  <p:clrMapOvr>
    <a:masterClrMapping/>
  </p:clrMapOvr>
  <mc:AlternateContent xmlns:mc="http://schemas.openxmlformats.org/markup-compatibility/2006" xmlns:p14="http://schemas.microsoft.com/office/powerpoint/2010/main">
    <mc:Choice Requires="p14">
      <p:transition spd="slow" p14:dur="2000" advClick="0" advTm="8000">
        <p:fade/>
      </p:transition>
    </mc:Choice>
    <mc:Fallback xmlns="">
      <p:transition spd="slow" advClick="0" advTm="8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232E86D9-E030-8540-9D18-6C5E9193F372}"/>
              </a:ext>
            </a:extLst>
          </p:cNvPr>
          <p:cNvSpPr>
            <a:spLocks noGrp="1"/>
          </p:cNvSpPr>
          <p:nvPr>
            <p:ph type="sldNum" sz="quarter" idx="4"/>
          </p:nvPr>
        </p:nvSpPr>
        <p:spPr/>
        <p:txBody>
          <a:bodyPr/>
          <a:lstStyle/>
          <a:p>
            <a:fld id="{026767C7-A825-6147-AE0D-F20ED1FEEE5D}" type="slidenum">
              <a:rPr lang="en-US" smtClean="0"/>
              <a:pPr/>
              <a:t>47</a:t>
            </a:fld>
            <a:endParaRPr lang="en-US" dirty="0"/>
          </a:p>
        </p:txBody>
      </p:sp>
      <p:sp>
        <p:nvSpPr>
          <p:cNvPr id="3" name="Title 2">
            <a:extLst>
              <a:ext uri="{FF2B5EF4-FFF2-40B4-BE49-F238E27FC236}">
                <a16:creationId xmlns="" xmlns:a16="http://schemas.microsoft.com/office/drawing/2014/main" id="{CB9B1F03-15E7-1848-AE70-F9363A1D6AB4}"/>
              </a:ext>
            </a:extLst>
          </p:cNvPr>
          <p:cNvSpPr>
            <a:spLocks noGrp="1"/>
          </p:cNvSpPr>
          <p:nvPr>
            <p:ph type="title"/>
          </p:nvPr>
        </p:nvSpPr>
        <p:spPr>
          <a:xfrm>
            <a:off x="765716" y="2286000"/>
            <a:ext cx="4724400" cy="685800"/>
          </a:xfrm>
        </p:spPr>
        <p:txBody>
          <a:bodyPr/>
          <a:lstStyle/>
          <a:p>
            <a:r>
              <a:rPr lang="en-US" sz="6400" dirty="0" smtClean="0">
                <a:latin typeface="MetricHPE" charset="0"/>
                <a:ea typeface="MetricHPE" charset="0"/>
                <a:cs typeface="MetricHPE" charset="0"/>
              </a:rPr>
              <a:t>Thanks!</a:t>
            </a:r>
            <a:endParaRPr lang="en-US" sz="6400" dirty="0">
              <a:latin typeface="MetricHPE" charset="0"/>
              <a:ea typeface="MetricHPE" charset="0"/>
              <a:cs typeface="MetricHPE" charset="0"/>
            </a:endParaRPr>
          </a:p>
        </p:txBody>
      </p:sp>
      <p:sp>
        <p:nvSpPr>
          <p:cNvPr id="4" name="Text Placeholder 3">
            <a:extLst>
              <a:ext uri="{FF2B5EF4-FFF2-40B4-BE49-F238E27FC236}">
                <a16:creationId xmlns="" xmlns:a16="http://schemas.microsoft.com/office/drawing/2014/main" id="{59F63DE0-D677-CC45-AAB4-93617792B3E4}"/>
              </a:ext>
            </a:extLst>
          </p:cNvPr>
          <p:cNvSpPr>
            <a:spLocks noGrp="1"/>
          </p:cNvSpPr>
          <p:nvPr>
            <p:ph type="body" sz="quarter" idx="13"/>
          </p:nvPr>
        </p:nvSpPr>
        <p:spPr>
          <a:xfrm>
            <a:off x="765716" y="3886200"/>
            <a:ext cx="5254084" cy="1904999"/>
          </a:xfrm>
        </p:spPr>
        <p:txBody>
          <a:bodyPr/>
          <a:lstStyle/>
          <a:p>
            <a:r>
              <a:rPr lang="en-US" dirty="0">
                <a:latin typeface="MetricHPE" charset="0"/>
                <a:ea typeface="MetricHPE" charset="0"/>
                <a:cs typeface="MetricHPE" charset="0"/>
              </a:rPr>
              <a:t>@</a:t>
            </a:r>
            <a:r>
              <a:rPr lang="en-US" dirty="0" err="1">
                <a:latin typeface="MetricHPE" charset="0"/>
                <a:ea typeface="MetricHPE" charset="0"/>
                <a:cs typeface="MetricHPE" charset="0"/>
              </a:rPr>
              <a:t>grommetux</a:t>
            </a:r>
            <a:endParaRPr lang="en-US" dirty="0">
              <a:latin typeface="MetricHPE" charset="0"/>
              <a:ea typeface="MetricHPE" charset="0"/>
              <a:cs typeface="MetricHPE" charset="0"/>
            </a:endParaRPr>
          </a:p>
          <a:p>
            <a:r>
              <a:rPr lang="en-US" b="1" dirty="0" smtClean="0">
                <a:latin typeface="MetricHPE" charset="0"/>
                <a:ea typeface="MetricHPE" charset="0"/>
                <a:cs typeface="MetricHPE" charset="0"/>
                <a:hlinkClick r:id="rId2"/>
              </a:rPr>
              <a:t>grommet.io</a:t>
            </a:r>
            <a:endParaRPr lang="en-US" b="1" dirty="0">
              <a:latin typeface="MetricHPE" charset="0"/>
              <a:ea typeface="MetricHPE" charset="0"/>
              <a:cs typeface="MetricHPE" charset="0"/>
            </a:endParaRPr>
          </a:p>
          <a:p>
            <a:endParaRPr lang="en-US" b="1" dirty="0">
              <a:latin typeface="MetricHPE" charset="0"/>
              <a:ea typeface="MetricHPE" charset="0"/>
              <a:cs typeface="MetricHPE" charset="0"/>
            </a:endParaRPr>
          </a:p>
          <a:p>
            <a:r>
              <a:rPr lang="en-US" dirty="0">
                <a:latin typeface="MetricHPE" charset="0"/>
                <a:ea typeface="MetricHPE" charset="0"/>
                <a:cs typeface="MetricHPE" charset="0"/>
              </a:rPr>
              <a:t>Join </a:t>
            </a:r>
            <a:r>
              <a:rPr lang="en-US" dirty="0" smtClean="0">
                <a:latin typeface="MetricHPE" charset="0"/>
                <a:ea typeface="MetricHPE" charset="0"/>
                <a:cs typeface="MetricHPE" charset="0"/>
              </a:rPr>
              <a:t>HPE’s Developer </a:t>
            </a:r>
            <a:r>
              <a:rPr lang="en-US" dirty="0">
                <a:latin typeface="MetricHPE" charset="0"/>
                <a:ea typeface="MetricHPE" charset="0"/>
                <a:cs typeface="MetricHPE" charset="0"/>
              </a:rPr>
              <a:t>Community</a:t>
            </a:r>
          </a:p>
          <a:p>
            <a:r>
              <a:rPr lang="en-US" b="1" u="sng" dirty="0" err="1">
                <a:latin typeface="MetricHPE" charset="0"/>
                <a:ea typeface="MetricHPE" charset="0"/>
                <a:cs typeface="MetricHPE" charset="0"/>
              </a:rPr>
              <a:t>hpedev.io</a:t>
            </a:r>
            <a:endParaRPr lang="en-US" b="1" u="sng" dirty="0">
              <a:latin typeface="MetricHPE" charset="0"/>
              <a:ea typeface="MetricHPE" charset="0"/>
              <a:cs typeface="MetricHPE" charset="0"/>
            </a:endParaRPr>
          </a:p>
          <a:p>
            <a:endParaRPr lang="en-US" b="1" dirty="0">
              <a:latin typeface="MetricHPE" charset="0"/>
              <a:ea typeface="MetricHPE" charset="0"/>
              <a:cs typeface="MetricHPE" charset="0"/>
            </a:endParaRPr>
          </a:p>
          <a:p>
            <a:endParaRPr lang="en-US" dirty="0">
              <a:latin typeface="MetricHPE" charset="0"/>
              <a:ea typeface="MetricHPE" charset="0"/>
              <a:cs typeface="MetricHPE" charset="0"/>
            </a:endParaRPr>
          </a:p>
        </p:txBody>
      </p:sp>
    </p:spTree>
    <p:extLst>
      <p:ext uri="{BB962C8B-B14F-4D97-AF65-F5344CB8AC3E}">
        <p14:creationId xmlns:p14="http://schemas.microsoft.com/office/powerpoint/2010/main" val="120783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3A839C-E722-1F4D-BB99-95B8E79D9B16}"/>
              </a:ext>
            </a:extLst>
          </p:cNvPr>
          <p:cNvSpPr>
            <a:spLocks noGrp="1"/>
          </p:cNvSpPr>
          <p:nvPr>
            <p:ph type="title"/>
          </p:nvPr>
        </p:nvSpPr>
        <p:spPr>
          <a:xfrm>
            <a:off x="609600" y="609600"/>
            <a:ext cx="10210800" cy="914400"/>
          </a:xfrm>
        </p:spPr>
        <p:txBody>
          <a:bodyPr/>
          <a:lstStyle/>
          <a:p>
            <a:r>
              <a:rPr lang="en-US" sz="7200" dirty="0" smtClean="0">
                <a:latin typeface="MetricHPE" charset="0"/>
                <a:ea typeface="MetricHPE" charset="0"/>
                <a:cs typeface="MetricHPE" charset="0"/>
              </a:rPr>
              <a:t>Styled Components</a:t>
            </a:r>
            <a:endParaRPr lang="en-US" sz="7200" dirty="0">
              <a:latin typeface="MetricHPE" charset="0"/>
              <a:ea typeface="MetricHPE" charset="0"/>
              <a:cs typeface="MetricHPE" charset="0"/>
            </a:endParaRPr>
          </a:p>
        </p:txBody>
      </p:sp>
      <p:sp>
        <p:nvSpPr>
          <p:cNvPr id="3" name="Text Placeholder 2">
            <a:extLst>
              <a:ext uri="{FF2B5EF4-FFF2-40B4-BE49-F238E27FC236}">
                <a16:creationId xmlns="" xmlns:a16="http://schemas.microsoft.com/office/drawing/2014/main" id="{689C9BCB-4A8D-4B45-82DA-0317DE93A964}"/>
              </a:ext>
            </a:extLst>
          </p:cNvPr>
          <p:cNvSpPr>
            <a:spLocks noGrp="1"/>
          </p:cNvSpPr>
          <p:nvPr>
            <p:ph type="body" idx="1"/>
          </p:nvPr>
        </p:nvSpPr>
        <p:spPr>
          <a:xfrm>
            <a:off x="614855" y="1828800"/>
            <a:ext cx="9900745" cy="3124200"/>
          </a:xfrm>
        </p:spPr>
        <p:txBody>
          <a:bodyPr/>
          <a:lstStyle/>
          <a:p>
            <a:pPr marL="285750" indent="-285750">
              <a:buFont typeface="Arial" charset="0"/>
              <a:buChar char="•"/>
            </a:pPr>
            <a:r>
              <a:rPr lang="en-US" sz="3200" dirty="0">
                <a:latin typeface="MetricHPE" charset="0"/>
                <a:ea typeface="MetricHPE" charset="0"/>
                <a:cs typeface="MetricHPE" charset="0"/>
              </a:rPr>
              <a:t>Tight coupling between component and styling</a:t>
            </a:r>
          </a:p>
          <a:p>
            <a:pPr marL="285750" indent="-285750">
              <a:buFont typeface="Arial" charset="0"/>
              <a:buChar char="•"/>
            </a:pPr>
            <a:r>
              <a:rPr lang="en-US" sz="3200" dirty="0">
                <a:latin typeface="MetricHPE" charset="0"/>
                <a:ea typeface="MetricHPE" charset="0"/>
                <a:cs typeface="MetricHPE" charset="0"/>
              </a:rPr>
              <a:t>Only style the elements you want</a:t>
            </a:r>
          </a:p>
          <a:p>
            <a:pPr marL="285750" indent="-285750">
              <a:buFont typeface="Arial" charset="0"/>
              <a:buChar char="•"/>
            </a:pPr>
            <a:r>
              <a:rPr lang="en-US" sz="3200" dirty="0">
                <a:latin typeface="MetricHPE" charset="0"/>
                <a:ea typeface="MetricHPE" charset="0"/>
                <a:cs typeface="MetricHPE" charset="0"/>
              </a:rPr>
              <a:t>Easily apply custom themes to your </a:t>
            </a:r>
            <a:r>
              <a:rPr lang="en-US" sz="3200" dirty="0" smtClean="0">
                <a:latin typeface="MetricHPE" charset="0"/>
                <a:ea typeface="MetricHPE" charset="0"/>
                <a:cs typeface="MetricHPE" charset="0"/>
              </a:rPr>
              <a:t>apps</a:t>
            </a:r>
          </a:p>
          <a:p>
            <a:pPr marL="285750" indent="-285750">
              <a:buFont typeface="Arial" charset="0"/>
              <a:buChar char="•"/>
            </a:pPr>
            <a:r>
              <a:rPr lang="en-US" sz="3200" dirty="0" smtClean="0">
                <a:latin typeface="MetricHPE" charset="0"/>
                <a:ea typeface="MetricHPE" charset="0"/>
                <a:cs typeface="MetricHPE" charset="0"/>
              </a:rPr>
              <a:t>Avoid CSS class naming collision</a:t>
            </a:r>
            <a:endParaRPr lang="en-US" sz="3200" dirty="0">
              <a:latin typeface="MetricHPE" charset="0"/>
              <a:ea typeface="MetricHPE" charset="0"/>
              <a:cs typeface="MetricHPE" charset="0"/>
            </a:endParaRPr>
          </a:p>
        </p:txBody>
      </p:sp>
      <p:sp>
        <p:nvSpPr>
          <p:cNvPr id="4" name="Slide Number Placeholder 3">
            <a:extLst>
              <a:ext uri="{FF2B5EF4-FFF2-40B4-BE49-F238E27FC236}">
                <a16:creationId xmlns="" xmlns:a16="http://schemas.microsoft.com/office/drawing/2014/main" id="{E9299322-FF6D-2B42-8902-89548FD9A3DC}"/>
              </a:ext>
            </a:extLst>
          </p:cNvPr>
          <p:cNvSpPr>
            <a:spLocks noGrp="1"/>
          </p:cNvSpPr>
          <p:nvPr>
            <p:ph type="sldNum" sz="quarter" idx="4"/>
          </p:nvPr>
        </p:nvSpPr>
        <p:spPr/>
        <p:txBody>
          <a:bodyPr/>
          <a:lstStyle/>
          <a:p>
            <a:fld id="{026767C7-A825-6147-AE0D-F20ED1FEEE5D}" type="slidenum">
              <a:rPr lang="en-US" smtClean="0"/>
              <a:pPr/>
              <a:t>5</a:t>
            </a:fld>
            <a:endParaRPr lang="en-US" dirty="0"/>
          </a:p>
        </p:txBody>
      </p:sp>
    </p:spTree>
    <p:extLst>
      <p:ext uri="{BB962C8B-B14F-4D97-AF65-F5344CB8AC3E}">
        <p14:creationId xmlns:p14="http://schemas.microsoft.com/office/powerpoint/2010/main" val="22060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3A839C-E722-1F4D-BB99-95B8E79D9B16}"/>
              </a:ext>
            </a:extLst>
          </p:cNvPr>
          <p:cNvSpPr>
            <a:spLocks noGrp="1"/>
          </p:cNvSpPr>
          <p:nvPr>
            <p:ph type="title"/>
          </p:nvPr>
        </p:nvSpPr>
        <p:spPr>
          <a:xfrm>
            <a:off x="609600" y="609600"/>
            <a:ext cx="10210800" cy="1936016"/>
          </a:xfrm>
        </p:spPr>
        <p:txBody>
          <a:bodyPr/>
          <a:lstStyle/>
          <a:p>
            <a:r>
              <a:rPr lang="en-US" sz="7200" dirty="0" smtClean="0">
                <a:latin typeface="MetricHPE" charset="0"/>
                <a:ea typeface="MetricHPE" charset="0"/>
                <a:cs typeface="MetricHPE" charset="0"/>
              </a:rPr>
              <a:t>Theming</a:t>
            </a:r>
            <a:endParaRPr lang="en-US" sz="7200" dirty="0">
              <a:latin typeface="MetricHPE" charset="0"/>
              <a:ea typeface="MetricHPE" charset="0"/>
              <a:cs typeface="MetricHPE" charset="0"/>
            </a:endParaRPr>
          </a:p>
        </p:txBody>
      </p:sp>
      <p:sp>
        <p:nvSpPr>
          <p:cNvPr id="3" name="Text Placeholder 2">
            <a:extLst>
              <a:ext uri="{FF2B5EF4-FFF2-40B4-BE49-F238E27FC236}">
                <a16:creationId xmlns="" xmlns:a16="http://schemas.microsoft.com/office/drawing/2014/main" id="{689C9BCB-4A8D-4B45-82DA-0317DE93A964}"/>
              </a:ext>
            </a:extLst>
          </p:cNvPr>
          <p:cNvSpPr>
            <a:spLocks noGrp="1"/>
          </p:cNvSpPr>
          <p:nvPr>
            <p:ph type="body" idx="1"/>
          </p:nvPr>
        </p:nvSpPr>
        <p:spPr>
          <a:xfrm>
            <a:off x="614855" y="1828800"/>
            <a:ext cx="10815145" cy="2895600"/>
          </a:xfrm>
        </p:spPr>
        <p:txBody>
          <a:bodyPr/>
          <a:lstStyle/>
          <a:p>
            <a:pPr marL="285750" indent="-285750">
              <a:buFont typeface="Arial" charset="0"/>
              <a:buChar char="•"/>
            </a:pPr>
            <a:r>
              <a:rPr lang="en-US" sz="3200" dirty="0">
                <a:latin typeface="MetricHPE" charset="0"/>
                <a:ea typeface="MetricHPE" charset="0"/>
                <a:cs typeface="MetricHPE" charset="0"/>
              </a:rPr>
              <a:t>Match your company’s branding easily</a:t>
            </a:r>
          </a:p>
          <a:p>
            <a:pPr marL="285750" indent="-285750">
              <a:buFont typeface="Arial" charset="0"/>
              <a:buChar char="•"/>
            </a:pPr>
            <a:r>
              <a:rPr lang="en-US" sz="3200" dirty="0">
                <a:latin typeface="MetricHPE" charset="0"/>
                <a:ea typeface="MetricHPE" charset="0"/>
                <a:cs typeface="MetricHPE" charset="0"/>
              </a:rPr>
              <a:t>Custom themes defined in a JSON object</a:t>
            </a:r>
          </a:p>
          <a:p>
            <a:pPr marL="285750" indent="-285750">
              <a:buFont typeface="Arial" charset="0"/>
              <a:buChar char="•"/>
            </a:pPr>
            <a:r>
              <a:rPr lang="en-US" sz="3200" dirty="0">
                <a:latin typeface="MetricHPE" charset="0"/>
                <a:ea typeface="MetricHPE" charset="0"/>
                <a:cs typeface="MetricHPE" charset="0"/>
              </a:rPr>
              <a:t>Community built custom theme generators </a:t>
            </a:r>
            <a:r>
              <a:rPr lang="en-US" sz="3200" dirty="0">
                <a:latin typeface="MetricHPE" charset="0"/>
                <a:ea typeface="MetricHPE" charset="0"/>
                <a:cs typeface="MetricHPE" charset="0"/>
                <a:hlinkClick r:id="rId3"/>
              </a:rPr>
              <a:t>https://grommet-theme-builder.netlify.com/</a:t>
            </a:r>
            <a:endParaRPr lang="en-US" sz="3200" dirty="0">
              <a:latin typeface="MetricHPE" charset="0"/>
              <a:ea typeface="MetricHPE" charset="0"/>
              <a:cs typeface="MetricHPE" charset="0"/>
            </a:endParaRPr>
          </a:p>
          <a:p>
            <a:pPr marL="285750" indent="-285750">
              <a:buFont typeface="Arial" charset="0"/>
              <a:buChar char="•"/>
            </a:pPr>
            <a:r>
              <a:rPr lang="en-US" sz="3200" dirty="0">
                <a:latin typeface="MetricHPE" charset="0"/>
                <a:ea typeface="MetricHPE" charset="0"/>
                <a:cs typeface="MetricHPE" charset="0"/>
              </a:rPr>
              <a:t>Easily version control theme using </a:t>
            </a:r>
            <a:r>
              <a:rPr lang="en-US" sz="3200" dirty="0" err="1">
                <a:latin typeface="MetricHPE" charset="0"/>
                <a:ea typeface="MetricHPE" charset="0"/>
                <a:cs typeface="MetricHPE" charset="0"/>
              </a:rPr>
              <a:t>npm</a:t>
            </a:r>
            <a:endParaRPr lang="en-US" sz="3200" dirty="0">
              <a:latin typeface="MetricHPE" charset="0"/>
              <a:ea typeface="MetricHPE" charset="0"/>
              <a:cs typeface="MetricHPE" charset="0"/>
            </a:endParaRPr>
          </a:p>
        </p:txBody>
      </p:sp>
      <p:sp>
        <p:nvSpPr>
          <p:cNvPr id="4" name="Slide Number Placeholder 3">
            <a:extLst>
              <a:ext uri="{FF2B5EF4-FFF2-40B4-BE49-F238E27FC236}">
                <a16:creationId xmlns="" xmlns:a16="http://schemas.microsoft.com/office/drawing/2014/main" id="{E9299322-FF6D-2B42-8902-89548FD9A3DC}"/>
              </a:ext>
            </a:extLst>
          </p:cNvPr>
          <p:cNvSpPr>
            <a:spLocks noGrp="1"/>
          </p:cNvSpPr>
          <p:nvPr>
            <p:ph type="sldNum" sz="quarter" idx="4"/>
          </p:nvPr>
        </p:nvSpPr>
        <p:spPr/>
        <p:txBody>
          <a:bodyPr/>
          <a:lstStyle/>
          <a:p>
            <a:fld id="{026767C7-A825-6147-AE0D-F20ED1FEEE5D}" type="slidenum">
              <a:rPr lang="en-US" smtClean="0"/>
              <a:pPr/>
              <a:t>6</a:t>
            </a:fld>
            <a:endParaRPr lang="en-US" dirty="0"/>
          </a:p>
        </p:txBody>
      </p:sp>
    </p:spTree>
    <p:extLst>
      <p:ext uri="{BB962C8B-B14F-4D97-AF65-F5344CB8AC3E}">
        <p14:creationId xmlns:p14="http://schemas.microsoft.com/office/powerpoint/2010/main" val="19499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819A2C-184E-3348-B3BC-9B89F360AA1C}"/>
              </a:ext>
            </a:extLst>
          </p:cNvPr>
          <p:cNvSpPr>
            <a:spLocks noGrp="1"/>
          </p:cNvSpPr>
          <p:nvPr>
            <p:ph type="title"/>
          </p:nvPr>
        </p:nvSpPr>
        <p:spPr/>
        <p:txBody>
          <a:bodyPr>
            <a:normAutofit/>
          </a:bodyPr>
          <a:lstStyle/>
          <a:p>
            <a:r>
              <a:rPr lang="en-US" sz="7200" dirty="0" smtClean="0">
                <a:latin typeface="MetricHPE" panose="020B0503030202060203" pitchFamily="34" charset="0"/>
              </a:rPr>
              <a:t>Grommet Components</a:t>
            </a:r>
            <a:endParaRPr lang="en-US" sz="7200" dirty="0">
              <a:latin typeface="MetricHPE" panose="020B0503030202060203" pitchFamily="34" charset="0"/>
            </a:endParaRPr>
          </a:p>
        </p:txBody>
      </p:sp>
      <p:sp>
        <p:nvSpPr>
          <p:cNvPr id="5" name="Subtitle 2">
            <a:extLst>
              <a:ext uri="{FF2B5EF4-FFF2-40B4-BE49-F238E27FC236}">
                <a16:creationId xmlns="" xmlns:a16="http://schemas.microsoft.com/office/drawing/2014/main" id="{5D604090-B74F-B94F-B637-B94CB9E72F13}"/>
              </a:ext>
            </a:extLst>
          </p:cNvPr>
          <p:cNvSpPr txBox="1">
            <a:spLocks/>
          </p:cNvSpPr>
          <p:nvPr/>
        </p:nvSpPr>
        <p:spPr>
          <a:xfrm>
            <a:off x="762000" y="4419600"/>
            <a:ext cx="8229600" cy="9144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8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9pPr>
          </a:lstStyle>
          <a:p>
            <a:r>
              <a:rPr lang="en-US" dirty="0" smtClean="0">
                <a:latin typeface="MetricHPE" panose="020B0503030202060203" pitchFamily="34" charset="0"/>
              </a:rPr>
              <a:t>grommet.io/components</a:t>
            </a:r>
            <a:endParaRPr lang="en-US" dirty="0">
              <a:latin typeface="MetricHPE" panose="020B0503030202060203" pitchFamily="34" charset="0"/>
            </a:endParaRPr>
          </a:p>
        </p:txBody>
      </p:sp>
    </p:spTree>
    <p:extLst>
      <p:ext uri="{BB962C8B-B14F-4D97-AF65-F5344CB8AC3E}">
        <p14:creationId xmlns:p14="http://schemas.microsoft.com/office/powerpoint/2010/main" val="207691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951557"/>
          </a:xfrm>
        </p:spPr>
        <p:txBody>
          <a:bodyPr/>
          <a:lstStyle/>
          <a:p>
            <a:r>
              <a:rPr lang="en-US" sz="7200" dirty="0" smtClean="0">
                <a:latin typeface="MetricHPE" panose="020B0503030202060203" pitchFamily="34" charset="0"/>
              </a:rPr>
              <a:t>Layout</a:t>
            </a:r>
            <a:endParaRPr lang="en-US" sz="7200" dirty="0">
              <a:latin typeface="MetricHPE" panose="020B0503030202060203" pitchFamily="34" charset="0"/>
            </a:endParaRPr>
          </a:p>
        </p:txBody>
      </p:sp>
      <p:sp>
        <p:nvSpPr>
          <p:cNvPr id="4" name="Slide Number Placeholder 3"/>
          <p:cNvSpPr>
            <a:spLocks noGrp="1"/>
          </p:cNvSpPr>
          <p:nvPr>
            <p:ph type="sldNum" sz="quarter" idx="4"/>
          </p:nvPr>
        </p:nvSpPr>
        <p:spPr/>
        <p:txBody>
          <a:bodyPr/>
          <a:lstStyle/>
          <a:p>
            <a:fld id="{026767C7-A825-6147-AE0D-F20ED1FEEE5D}" type="slidenum">
              <a:rPr lang="en-US" smtClean="0"/>
              <a:pPr/>
              <a:t>8</a:t>
            </a:fld>
            <a:endParaRPr lang="en-US" dirty="0"/>
          </a:p>
        </p:txBody>
      </p:sp>
      <p:sp>
        <p:nvSpPr>
          <p:cNvPr id="5" name="Title 11"/>
          <p:cNvSpPr txBox="1">
            <a:spLocks/>
          </p:cNvSpPr>
          <p:nvPr/>
        </p:nvSpPr>
        <p:spPr>
          <a:xfrm>
            <a:off x="761841" y="671636"/>
            <a:ext cx="10969943" cy="852364"/>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6600" b="1" i="0" kern="1200">
                <a:solidFill>
                  <a:schemeClr val="tx1"/>
                </a:solidFill>
                <a:latin typeface="Metric" panose="020B0503030202060203" pitchFamily="34" charset="77"/>
                <a:ea typeface="+mj-ea"/>
                <a:cs typeface="Arial Black" panose="020B0604020202020204" pitchFamily="34" charset="0"/>
              </a:defRPr>
            </a:lvl1pPr>
          </a:lstStyle>
          <a:p>
            <a:endParaRPr lang="en-US" dirty="0"/>
          </a:p>
        </p:txBody>
      </p:sp>
      <p:sp>
        <p:nvSpPr>
          <p:cNvPr id="6" name="Picture Placeholder 2"/>
          <p:cNvSpPr txBox="1">
            <a:spLocks/>
          </p:cNvSpPr>
          <p:nvPr/>
        </p:nvSpPr>
        <p:spPr bwMode="ltGray">
          <a:xfrm>
            <a:off x="760413" y="1676400"/>
            <a:ext cx="3429000" cy="2667000"/>
          </a:xfrm>
          <a:prstGeom prst="rect">
            <a:avLst/>
          </a:prstGeom>
        </p:spPr>
        <p:txBody>
          <a:bodyPr vert="horz" lIns="0" tIns="457200" rIns="0" bIns="0" rtlCol="0">
            <a:normAutofit/>
          </a:bodyPr>
          <a:lstStyle>
            <a:lvl1pPr marL="0" indent="0" algn="ctr" defTabSz="914400" rtl="0" eaLnBrk="1" latinLnBrk="0" hangingPunct="1">
              <a:lnSpc>
                <a:spcPct val="90000"/>
              </a:lnSpc>
              <a:spcBef>
                <a:spcPts val="600"/>
              </a:spcBef>
              <a:buFont typeface="Arial" panose="020B0604020202020204" pitchFamily="34" charset="0"/>
              <a:buNone/>
              <a:defRPr sz="1800" kern="1200">
                <a:solidFill>
                  <a:schemeClr val="tx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p:txBody>
      </p:sp>
      <p:sp>
        <p:nvSpPr>
          <p:cNvPr id="7" name="Text Placeholder 3"/>
          <p:cNvSpPr txBox="1">
            <a:spLocks/>
          </p:cNvSpPr>
          <p:nvPr/>
        </p:nvSpPr>
        <p:spPr bwMode="ltGray">
          <a:xfrm>
            <a:off x="638503" y="3845898"/>
            <a:ext cx="2430134" cy="19453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latin typeface="MetricHPE" panose="020B0503030202060203" pitchFamily="34" charset="0"/>
              </a:rPr>
              <a:t>A </a:t>
            </a:r>
            <a:r>
              <a:rPr lang="en-US" dirty="0">
                <a:latin typeface="MetricHPE" panose="020B0503030202060203" pitchFamily="34" charset="0"/>
              </a:rPr>
              <a:t>container that lays out its contents in one direction</a:t>
            </a:r>
          </a:p>
        </p:txBody>
      </p:sp>
      <p:sp>
        <p:nvSpPr>
          <p:cNvPr id="8" name="Picture Placeholder 2"/>
          <p:cNvSpPr txBox="1">
            <a:spLocks/>
          </p:cNvSpPr>
          <p:nvPr/>
        </p:nvSpPr>
        <p:spPr bwMode="ltGray">
          <a:xfrm>
            <a:off x="4533900" y="1676400"/>
            <a:ext cx="3429000" cy="2667000"/>
          </a:xfrm>
          <a:prstGeom prst="rect">
            <a:avLst/>
          </a:prstGeom>
        </p:spPr>
        <p:txBody>
          <a:bodyPr lIns="0" tIns="457200">
            <a:normAutofit/>
          </a:bodyPr>
          <a:lstStyle>
            <a:lvl1pPr marL="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9pPr>
          </a:lstStyle>
          <a:p>
            <a:endParaRPr lang="en-US" dirty="0"/>
          </a:p>
        </p:txBody>
      </p:sp>
      <p:sp>
        <p:nvSpPr>
          <p:cNvPr id="9" name="Text Placeholder 3"/>
          <p:cNvSpPr txBox="1">
            <a:spLocks/>
          </p:cNvSpPr>
          <p:nvPr/>
        </p:nvSpPr>
        <p:spPr bwMode="ltGray">
          <a:xfrm>
            <a:off x="3462119" y="3845898"/>
            <a:ext cx="2419676" cy="19453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charset="0"/>
              <a:buChar char="•"/>
            </a:pPr>
            <a:r>
              <a:rPr lang="en-US" dirty="0">
                <a:latin typeface="MetricHPE" charset="0"/>
                <a:ea typeface="MetricHPE" charset="0"/>
                <a:cs typeface="MetricHPE" charset="0"/>
              </a:rPr>
              <a:t>A grid system for laying out content</a:t>
            </a:r>
          </a:p>
          <a:p>
            <a:pPr marL="285750" indent="-285750">
              <a:buFont typeface="Arial" charset="0"/>
              <a:buChar char="•"/>
            </a:pPr>
            <a:r>
              <a:rPr lang="en-US" dirty="0">
                <a:latin typeface="MetricHPE" charset="0"/>
                <a:ea typeface="MetricHPE" charset="0"/>
                <a:cs typeface="MetricHPE" charset="0"/>
              </a:rPr>
              <a:t>Uses CSS grid browser spec</a:t>
            </a:r>
          </a:p>
          <a:p>
            <a:pPr marL="285750" indent="-285750">
              <a:buFont typeface="Arial" charset="0"/>
              <a:buChar char="•"/>
            </a:pPr>
            <a:r>
              <a:rPr lang="en-US" dirty="0">
                <a:latin typeface="MetricHPE" charset="0"/>
                <a:ea typeface="MetricHPE" charset="0"/>
                <a:cs typeface="MetricHPE" charset="0"/>
              </a:rPr>
              <a:t>Powerful app layout native to CSS</a:t>
            </a:r>
          </a:p>
          <a:p>
            <a:endParaRPr lang="en-US" dirty="0"/>
          </a:p>
        </p:txBody>
      </p:sp>
      <p:sp>
        <p:nvSpPr>
          <p:cNvPr id="11" name="Text Placeholder 3"/>
          <p:cNvSpPr txBox="1">
            <a:spLocks/>
          </p:cNvSpPr>
          <p:nvPr/>
        </p:nvSpPr>
        <p:spPr bwMode="ltGray">
          <a:xfrm>
            <a:off x="6260237" y="3845898"/>
            <a:ext cx="2618923" cy="19453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MetricHPE" panose="020B0503030202060203" pitchFamily="34" charset="0"/>
              </a:rPr>
              <a:t>Layer is typically modal and anchored to an edge, corner, or center of the window. </a:t>
            </a:r>
            <a:endParaRPr lang="en-US" dirty="0" smtClean="0">
              <a:latin typeface="MetricHPE" panose="020B0503030202060203" pitchFamily="34" charset="0"/>
            </a:endParaRPr>
          </a:p>
          <a:p>
            <a:pPr marL="285750" indent="-285750">
              <a:buFont typeface="Arial" panose="020B0604020202020204" pitchFamily="34" charset="0"/>
              <a:buChar char="•"/>
            </a:pPr>
            <a:r>
              <a:rPr lang="en-US" dirty="0">
                <a:latin typeface="MetricHPE" panose="020B0503030202060203" pitchFamily="34" charset="0"/>
              </a:rPr>
              <a:t>C</a:t>
            </a:r>
            <a:r>
              <a:rPr lang="en-US" dirty="0" smtClean="0">
                <a:latin typeface="MetricHPE" panose="020B0503030202060203" pitchFamily="34" charset="0"/>
              </a:rPr>
              <a:t>aller's </a:t>
            </a:r>
            <a:r>
              <a:rPr lang="en-US" dirty="0">
                <a:latin typeface="MetricHPE" panose="020B0503030202060203" pitchFamily="34" charset="0"/>
              </a:rPr>
              <a:t>responsibility to provide a control for the user to close the layer.</a:t>
            </a:r>
          </a:p>
        </p:txBody>
      </p:sp>
      <p:sp>
        <p:nvSpPr>
          <p:cNvPr id="18" name="Text Placeholder 3"/>
          <p:cNvSpPr txBox="1">
            <a:spLocks/>
          </p:cNvSpPr>
          <p:nvPr/>
        </p:nvSpPr>
        <p:spPr bwMode="ltGray">
          <a:xfrm>
            <a:off x="9153987" y="3845898"/>
            <a:ext cx="2618923" cy="19453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charset="0"/>
              <a:buChar char="•"/>
            </a:pPr>
            <a:r>
              <a:rPr lang="en-US" dirty="0">
                <a:latin typeface="MetricHPE" panose="020B0503030202060203" pitchFamily="34" charset="0"/>
                <a:ea typeface="MetricHPE" charset="0"/>
                <a:cs typeface="MetricHPE" charset="0"/>
              </a:rPr>
              <a:t>A container that stacks contents on top of each other</a:t>
            </a:r>
          </a:p>
          <a:p>
            <a:pPr marL="285750" indent="-285750">
              <a:buFont typeface="Arial" charset="0"/>
              <a:buChar char="•"/>
            </a:pPr>
            <a:r>
              <a:rPr lang="en-US" dirty="0">
                <a:latin typeface="MetricHPE" panose="020B0503030202060203" pitchFamily="34" charset="0"/>
              </a:rPr>
              <a:t>Stack is typically used to decorate Meter, Chart, or icons.</a:t>
            </a:r>
            <a:endParaRPr lang="en-US" dirty="0">
              <a:latin typeface="MetricHPE" panose="020B0503030202060203" pitchFamily="34" charset="0"/>
              <a:ea typeface="MetricHPE" charset="0"/>
              <a:cs typeface="MetricHPE" charset="0"/>
            </a:endParaRPr>
          </a:p>
        </p:txBody>
      </p:sp>
      <p:pic>
        <p:nvPicPr>
          <p:cNvPr id="14" name="Picture 13"/>
          <p:cNvPicPr>
            <a:picLocks noChangeAspect="1"/>
          </p:cNvPicPr>
          <p:nvPr/>
        </p:nvPicPr>
        <p:blipFill>
          <a:blip r:embed="rId3"/>
          <a:stretch>
            <a:fillRect/>
          </a:stretch>
        </p:blipFill>
        <p:spPr>
          <a:xfrm>
            <a:off x="602974" y="2012706"/>
            <a:ext cx="2400300" cy="1314450"/>
          </a:xfrm>
          <a:prstGeom prst="rect">
            <a:avLst/>
          </a:prstGeom>
        </p:spPr>
      </p:pic>
      <p:pic>
        <p:nvPicPr>
          <p:cNvPr id="15" name="Picture 14"/>
          <p:cNvPicPr>
            <a:picLocks noChangeAspect="1"/>
          </p:cNvPicPr>
          <p:nvPr/>
        </p:nvPicPr>
        <p:blipFill>
          <a:blip r:embed="rId4"/>
          <a:stretch>
            <a:fillRect/>
          </a:stretch>
        </p:blipFill>
        <p:spPr>
          <a:xfrm>
            <a:off x="3347761" y="2017468"/>
            <a:ext cx="2419350" cy="1304925"/>
          </a:xfrm>
          <a:prstGeom prst="rect">
            <a:avLst/>
          </a:prstGeom>
        </p:spPr>
      </p:pic>
      <p:pic>
        <p:nvPicPr>
          <p:cNvPr id="16" name="Picture 15"/>
          <p:cNvPicPr>
            <a:picLocks noChangeAspect="1"/>
          </p:cNvPicPr>
          <p:nvPr/>
        </p:nvPicPr>
        <p:blipFill>
          <a:blip r:embed="rId5"/>
          <a:stretch>
            <a:fillRect/>
          </a:stretch>
        </p:blipFill>
        <p:spPr>
          <a:xfrm>
            <a:off x="6111598" y="2022230"/>
            <a:ext cx="2409825" cy="1323975"/>
          </a:xfrm>
          <a:prstGeom prst="rect">
            <a:avLst/>
          </a:prstGeom>
        </p:spPr>
      </p:pic>
      <p:pic>
        <p:nvPicPr>
          <p:cNvPr id="17" name="Picture 16"/>
          <p:cNvPicPr>
            <a:picLocks noChangeAspect="1"/>
          </p:cNvPicPr>
          <p:nvPr/>
        </p:nvPicPr>
        <p:blipFill>
          <a:blip r:embed="rId6"/>
          <a:stretch>
            <a:fillRect/>
          </a:stretch>
        </p:blipFill>
        <p:spPr>
          <a:xfrm>
            <a:off x="8865910" y="2012706"/>
            <a:ext cx="2419350" cy="131445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2808" y="2256029"/>
            <a:ext cx="2687726" cy="1066364"/>
          </a:xfrm>
          <a:prstGeom prst="rect">
            <a:avLst/>
          </a:prstGeom>
        </p:spPr>
      </p:pic>
    </p:spTree>
    <p:extLst>
      <p:ext uri="{BB962C8B-B14F-4D97-AF65-F5344CB8AC3E}">
        <p14:creationId xmlns:p14="http://schemas.microsoft.com/office/powerpoint/2010/main" val="58288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951557"/>
          </a:xfrm>
        </p:spPr>
        <p:txBody>
          <a:bodyPr/>
          <a:lstStyle/>
          <a:p>
            <a:r>
              <a:rPr lang="en-US" sz="7200" dirty="0" smtClean="0">
                <a:latin typeface="MetricHPE" panose="020B0503030202060203" pitchFamily="34" charset="0"/>
              </a:rPr>
              <a:t>Controls</a:t>
            </a:r>
            <a:endParaRPr lang="en-US" sz="7200" dirty="0">
              <a:latin typeface="MetricHPE" panose="020B0503030202060203" pitchFamily="34" charset="0"/>
            </a:endParaRPr>
          </a:p>
        </p:txBody>
      </p:sp>
      <p:sp>
        <p:nvSpPr>
          <p:cNvPr id="4" name="Slide Number Placeholder 3"/>
          <p:cNvSpPr>
            <a:spLocks noGrp="1"/>
          </p:cNvSpPr>
          <p:nvPr>
            <p:ph type="sldNum" sz="quarter" idx="4"/>
          </p:nvPr>
        </p:nvSpPr>
        <p:spPr/>
        <p:txBody>
          <a:bodyPr/>
          <a:lstStyle/>
          <a:p>
            <a:fld id="{026767C7-A825-6147-AE0D-F20ED1FEEE5D}" type="slidenum">
              <a:rPr lang="en-US" smtClean="0"/>
              <a:pPr/>
              <a:t>9</a:t>
            </a:fld>
            <a:endParaRPr lang="en-US" dirty="0"/>
          </a:p>
        </p:txBody>
      </p:sp>
      <p:sp>
        <p:nvSpPr>
          <p:cNvPr id="5" name="Title 11"/>
          <p:cNvSpPr txBox="1">
            <a:spLocks/>
          </p:cNvSpPr>
          <p:nvPr/>
        </p:nvSpPr>
        <p:spPr>
          <a:xfrm>
            <a:off x="761841" y="671636"/>
            <a:ext cx="10969943" cy="852364"/>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6600" b="1" i="0" kern="1200">
                <a:solidFill>
                  <a:schemeClr val="tx1"/>
                </a:solidFill>
                <a:latin typeface="Metric" panose="020B0503030202060203" pitchFamily="34" charset="77"/>
                <a:ea typeface="+mj-ea"/>
                <a:cs typeface="Arial Black" panose="020B0604020202020204" pitchFamily="34" charset="0"/>
              </a:defRPr>
            </a:lvl1pPr>
          </a:lstStyle>
          <a:p>
            <a:endParaRPr lang="en-US" dirty="0"/>
          </a:p>
        </p:txBody>
      </p:sp>
      <p:sp>
        <p:nvSpPr>
          <p:cNvPr id="6" name="Picture Placeholder 2"/>
          <p:cNvSpPr txBox="1">
            <a:spLocks/>
          </p:cNvSpPr>
          <p:nvPr/>
        </p:nvSpPr>
        <p:spPr bwMode="ltGray">
          <a:xfrm>
            <a:off x="760413" y="1676400"/>
            <a:ext cx="3429000" cy="2667000"/>
          </a:xfrm>
          <a:prstGeom prst="rect">
            <a:avLst/>
          </a:prstGeom>
        </p:spPr>
        <p:txBody>
          <a:bodyPr vert="horz" lIns="0" tIns="457200" rIns="0" bIns="0" rtlCol="0">
            <a:normAutofit/>
          </a:bodyPr>
          <a:lstStyle>
            <a:lvl1pPr marL="0" indent="0" algn="ctr" defTabSz="914400" rtl="0" eaLnBrk="1" latinLnBrk="0" hangingPunct="1">
              <a:lnSpc>
                <a:spcPct val="90000"/>
              </a:lnSpc>
              <a:spcBef>
                <a:spcPts val="600"/>
              </a:spcBef>
              <a:buFont typeface="Arial" panose="020B0604020202020204" pitchFamily="34" charset="0"/>
              <a:buNone/>
              <a:defRPr sz="1800" kern="1200">
                <a:solidFill>
                  <a:schemeClr val="tx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p:txBody>
      </p:sp>
      <p:sp>
        <p:nvSpPr>
          <p:cNvPr id="7" name="Text Placeholder 3"/>
          <p:cNvSpPr txBox="1">
            <a:spLocks/>
          </p:cNvSpPr>
          <p:nvPr/>
        </p:nvSpPr>
        <p:spPr bwMode="ltGray">
          <a:xfrm>
            <a:off x="638503" y="3845898"/>
            <a:ext cx="2430134" cy="18691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MetricHPE" panose="020B0503030202060203" pitchFamily="34" charset="0"/>
              </a:rPr>
              <a:t>You can provide a single function child that will be called with 'hover' and 'focus' </a:t>
            </a:r>
            <a:r>
              <a:rPr lang="en-US" dirty="0" smtClean="0">
                <a:latin typeface="MetricHPE" panose="020B0503030202060203" pitchFamily="34" charset="0"/>
              </a:rPr>
              <a:t>keys</a:t>
            </a:r>
          </a:p>
        </p:txBody>
      </p:sp>
      <p:sp>
        <p:nvSpPr>
          <p:cNvPr id="8" name="Picture Placeholder 2"/>
          <p:cNvSpPr txBox="1">
            <a:spLocks/>
          </p:cNvSpPr>
          <p:nvPr/>
        </p:nvSpPr>
        <p:spPr bwMode="ltGray">
          <a:xfrm>
            <a:off x="4533900" y="1676400"/>
            <a:ext cx="3429000" cy="2667000"/>
          </a:xfrm>
          <a:prstGeom prst="rect">
            <a:avLst/>
          </a:prstGeom>
        </p:spPr>
        <p:txBody>
          <a:bodyPr lIns="0" tIns="457200">
            <a:normAutofit/>
          </a:bodyPr>
          <a:lstStyle>
            <a:lvl1pPr marL="0" indent="0" algn="ctr" defTabSz="914400" rtl="0" eaLnBrk="1" latinLnBrk="0" hangingPunct="1">
              <a:lnSpc>
                <a:spcPct val="90000"/>
              </a:lnSpc>
              <a:spcBef>
                <a:spcPts val="1200"/>
              </a:spcBef>
              <a:buFont typeface="Arial" panose="020B0604020202020204" pitchFamily="34" charset="0"/>
              <a:buNone/>
              <a:defRPr sz="1800" kern="1200">
                <a:solidFill>
                  <a:schemeClr val="tx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9pPr>
          </a:lstStyle>
          <a:p>
            <a:endParaRPr lang="en-US" dirty="0"/>
          </a:p>
        </p:txBody>
      </p:sp>
      <p:sp>
        <p:nvSpPr>
          <p:cNvPr id="9" name="Text Placeholder 3"/>
          <p:cNvSpPr txBox="1">
            <a:spLocks/>
          </p:cNvSpPr>
          <p:nvPr/>
        </p:nvSpPr>
        <p:spPr bwMode="ltGray">
          <a:xfrm>
            <a:off x="3462119" y="3845898"/>
            <a:ext cx="2419676" cy="18691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charset="0"/>
              <a:buChar char="•"/>
            </a:pPr>
            <a:r>
              <a:rPr lang="en-US" dirty="0">
                <a:latin typeface="MetricHPE" panose="020B0503030202060203" pitchFamily="34" charset="0"/>
              </a:rPr>
              <a:t>A</a:t>
            </a:r>
            <a:r>
              <a:rPr lang="en-US" dirty="0" smtClean="0">
                <a:latin typeface="MetricHPE" panose="020B0503030202060203" pitchFamily="34" charset="0"/>
              </a:rPr>
              <a:t> </a:t>
            </a:r>
            <a:r>
              <a:rPr lang="en-US" dirty="0">
                <a:latin typeface="MetricHPE" panose="020B0503030202060203" pitchFamily="34" charset="0"/>
              </a:rPr>
              <a:t>text </a:t>
            </a:r>
            <a:r>
              <a:rPr lang="en-US" dirty="0" smtClean="0">
                <a:latin typeface="MetricHPE" panose="020B0503030202060203" pitchFamily="34" charset="0"/>
              </a:rPr>
              <a:t>link</a:t>
            </a:r>
            <a:endParaRPr lang="en-US" dirty="0">
              <a:latin typeface="MetricHPE" panose="020B0503030202060203" pitchFamily="34" charset="0"/>
              <a:ea typeface="MetricHPE" charset="0"/>
              <a:cs typeface="MetricHPE" charset="0"/>
            </a:endParaRPr>
          </a:p>
          <a:p>
            <a:pPr marL="285750" indent="-285750">
              <a:buFont typeface="Arial" charset="0"/>
              <a:buChar char="•"/>
            </a:pPr>
            <a:r>
              <a:rPr lang="en-US" dirty="0">
                <a:latin typeface="MetricHPE" panose="020B0503030202060203" pitchFamily="34" charset="0"/>
                <a:ea typeface="MetricHPE" charset="0"/>
                <a:cs typeface="MetricHPE" charset="0"/>
              </a:rPr>
              <a:t>Powerful app layout native to CSS</a:t>
            </a:r>
          </a:p>
          <a:p>
            <a:endParaRPr lang="en-US" dirty="0"/>
          </a:p>
        </p:txBody>
      </p:sp>
      <p:sp>
        <p:nvSpPr>
          <p:cNvPr id="11" name="Text Placeholder 3"/>
          <p:cNvSpPr txBox="1">
            <a:spLocks/>
          </p:cNvSpPr>
          <p:nvPr/>
        </p:nvSpPr>
        <p:spPr bwMode="ltGray">
          <a:xfrm>
            <a:off x="6260237" y="3845898"/>
            <a:ext cx="2618923" cy="1869102"/>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MetricHPE" panose="020B0503030202060203" pitchFamily="34" charset="0"/>
              </a:rPr>
              <a:t>A</a:t>
            </a:r>
            <a:r>
              <a:rPr lang="en-US" dirty="0" smtClean="0">
                <a:latin typeface="MetricHPE" panose="020B0503030202060203" pitchFamily="34" charset="0"/>
              </a:rPr>
              <a:t> </a:t>
            </a:r>
            <a:r>
              <a:rPr lang="en-US" dirty="0">
                <a:latin typeface="MetricHPE" panose="020B0503030202060203" pitchFamily="34" charset="0"/>
              </a:rPr>
              <a:t>control that opens a drop containing plain buttons</a:t>
            </a:r>
          </a:p>
        </p:txBody>
      </p:sp>
      <p:sp>
        <p:nvSpPr>
          <p:cNvPr id="18" name="Text Placeholder 3"/>
          <p:cNvSpPr txBox="1">
            <a:spLocks/>
          </p:cNvSpPr>
          <p:nvPr/>
        </p:nvSpPr>
        <p:spPr bwMode="ltGray">
          <a:xfrm>
            <a:off x="9134521" y="3844441"/>
            <a:ext cx="2618923" cy="1870559"/>
          </a:xfrm>
          <a:prstGeom prst="rect">
            <a:avLst/>
          </a:prstGeom>
          <a:solidFill>
            <a:srgbClr val="425563"/>
          </a:solidFill>
        </p:spPr>
        <p:txBody>
          <a:bodyPr lIns="91440" tIns="91440" rIns="91440" bIns="91440">
            <a:noAutofit/>
          </a:bodyPr>
          <a:lstStyle>
            <a:lvl1pPr marL="0" indent="0" algn="l" defTabSz="914400" rtl="0" eaLnBrk="1" latinLnBrk="0" hangingPunct="1">
              <a:lnSpc>
                <a:spcPct val="90000"/>
              </a:lnSpc>
              <a:spcBef>
                <a:spcPts val="900"/>
              </a:spcBef>
              <a:buFont typeface="Arial" panose="020B0604020202020204" pitchFamily="34" charset="0"/>
              <a:buNone/>
              <a:defRPr sz="1800" kern="1200">
                <a:solidFill>
                  <a:schemeClr val="bg1"/>
                </a:solidFill>
                <a:latin typeface="Metric" panose="020B0503030202060203" pitchFamily="34" charset="77"/>
                <a:ea typeface="+mn-ea"/>
                <a:cs typeface="+mn-cs"/>
              </a:defRPr>
            </a:lvl1pPr>
            <a:lvl2pPr marL="457200" indent="0" algn="l" defTabSz="914400" rtl="0" eaLnBrk="1" latinLnBrk="0" hangingPunct="1">
              <a:lnSpc>
                <a:spcPct val="90000"/>
              </a:lnSpc>
              <a:spcBef>
                <a:spcPts val="8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MetricHPE" panose="020B0503030202060203" pitchFamily="34" charset="0"/>
              </a:rPr>
              <a:t>A</a:t>
            </a:r>
            <a:r>
              <a:rPr lang="en-US" dirty="0" smtClean="0">
                <a:latin typeface="MetricHPE" panose="020B0503030202060203" pitchFamily="34" charset="0"/>
              </a:rPr>
              <a:t> </a:t>
            </a:r>
            <a:r>
              <a:rPr lang="en-US" dirty="0">
                <a:latin typeface="MetricHPE" panose="020B0503030202060203" pitchFamily="34" charset="0"/>
              </a:rPr>
              <a:t>container with controls to show one tab at a time</a:t>
            </a:r>
          </a:p>
        </p:txBody>
      </p:sp>
      <p:pic>
        <p:nvPicPr>
          <p:cNvPr id="3" name="Picture 2"/>
          <p:cNvPicPr>
            <a:picLocks noChangeAspect="1"/>
          </p:cNvPicPr>
          <p:nvPr/>
        </p:nvPicPr>
        <p:blipFill>
          <a:blip r:embed="rId3"/>
          <a:stretch>
            <a:fillRect/>
          </a:stretch>
        </p:blipFill>
        <p:spPr>
          <a:xfrm>
            <a:off x="638503" y="2022232"/>
            <a:ext cx="2419350" cy="1323975"/>
          </a:xfrm>
          <a:prstGeom prst="rect">
            <a:avLst/>
          </a:prstGeom>
        </p:spPr>
      </p:pic>
      <p:pic>
        <p:nvPicPr>
          <p:cNvPr id="10" name="Picture 9"/>
          <p:cNvPicPr>
            <a:picLocks noChangeAspect="1"/>
          </p:cNvPicPr>
          <p:nvPr/>
        </p:nvPicPr>
        <p:blipFill>
          <a:blip r:embed="rId4"/>
          <a:stretch>
            <a:fillRect/>
          </a:stretch>
        </p:blipFill>
        <p:spPr>
          <a:xfrm>
            <a:off x="3434992" y="2047401"/>
            <a:ext cx="2400300" cy="1295400"/>
          </a:xfrm>
          <a:prstGeom prst="rect">
            <a:avLst/>
          </a:prstGeom>
        </p:spPr>
      </p:pic>
      <p:pic>
        <p:nvPicPr>
          <p:cNvPr id="12" name="Picture 11"/>
          <p:cNvPicPr>
            <a:picLocks noChangeAspect="1"/>
          </p:cNvPicPr>
          <p:nvPr/>
        </p:nvPicPr>
        <p:blipFill>
          <a:blip r:embed="rId5"/>
          <a:stretch>
            <a:fillRect/>
          </a:stretch>
        </p:blipFill>
        <p:spPr>
          <a:xfrm>
            <a:off x="6212431" y="2042638"/>
            <a:ext cx="2409825" cy="1304925"/>
          </a:xfrm>
          <a:prstGeom prst="rect">
            <a:avLst/>
          </a:prstGeom>
        </p:spPr>
      </p:pic>
      <p:pic>
        <p:nvPicPr>
          <p:cNvPr id="13" name="Picture 12"/>
          <p:cNvPicPr>
            <a:picLocks noChangeAspect="1"/>
          </p:cNvPicPr>
          <p:nvPr/>
        </p:nvPicPr>
        <p:blipFill>
          <a:blip r:embed="rId6"/>
          <a:stretch>
            <a:fillRect/>
          </a:stretch>
        </p:blipFill>
        <p:spPr>
          <a:xfrm>
            <a:off x="9005191" y="2041281"/>
            <a:ext cx="2390775" cy="1285875"/>
          </a:xfrm>
          <a:prstGeom prst="rect">
            <a:avLst/>
          </a:prstGeom>
        </p:spPr>
      </p:pic>
    </p:spTree>
    <p:extLst>
      <p:ext uri="{BB962C8B-B14F-4D97-AF65-F5344CB8AC3E}">
        <p14:creationId xmlns:p14="http://schemas.microsoft.com/office/powerpoint/2010/main" val="41266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PXPICPATH" val="..\JPGSPNGS\HPE_DISCOVER_SESSIO_TITLE BAR.PNG"/>
  <p:tag name="PXPSD_PNGPATH" val="..\JPGSPNGS\"/>
  <p:tag name="PXPSD_PNGFILENAME" val="HPE_DISCOVER_SESSIO_TITLE BAR.PNG"/>
  <p:tag name="PXPSD_LAYERNAME" val="Title Bar"/>
  <p:tag name="PXPSD_PSDPATH" val="..\HPE Discover Deck Resources\HPE Discover Deck Resources\"/>
  <p:tag name="PXPSD_PSDFILENAME" val="HPE_Discover_Session_Decks_V5.psd"/>
  <p:tag name="PXPSD_PSDSOURCE" val="D:\Dropbox\HPE\HPE Discover Deck Resources\HPE Discover Deck Resources\HPE_Discover_Session_Decks_V5.psd"/>
  <p:tag name=" PXPSD_PSDSOURCELAYER" val="15"/>
</p:tagLst>
</file>

<file path=ppt/theme/theme1.xml><?xml version="1.0" encoding="utf-8"?>
<a:theme xmlns:a="http://schemas.openxmlformats.org/drawingml/2006/main" name="HPE_Standard_Arial_16x9_v4">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blank.potx" id="{1C98D245-C585-4A3A-877B-8EF92DBE5E1F}" vid="{01C6D835-E5CF-4CE1-8A3E-EE6760B43F1B}"/>
    </a:ext>
  </a:extLst>
</a:theme>
</file>

<file path=ppt/theme/theme2.xml><?xml version="1.0" encoding="utf-8"?>
<a:theme xmlns:a="http://schemas.openxmlformats.org/drawingml/2006/main" name="2_HPE_Standard_Arial_16x9_v4">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hpe-developer-template" id="{1C27DD53-4FB4-4AA0-95C0-C72DD862E69E}" vid="{FA28CD11-7412-4615-841E-F36CE9A4FD09}"/>
    </a:ext>
  </a:extLst>
</a:theme>
</file>

<file path=ppt/theme/theme3.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3D263DFB6DA041AAFBAFC539B7890D" ma:contentTypeVersion="5" ma:contentTypeDescription="Create a new document." ma:contentTypeScope="" ma:versionID="444794ecaefe193c04de45de95219c95">
  <xsd:schema xmlns:xsd="http://www.w3.org/2001/XMLSchema" xmlns:xs="http://www.w3.org/2001/XMLSchema" xmlns:p="http://schemas.microsoft.com/office/2006/metadata/properties" xmlns:ns2="26229f58-c9a8-40bf-a879-2b2034bba906" xmlns:ns3="943ace97-7f5b-41a1-a752-08d3caf9b3df" targetNamespace="http://schemas.microsoft.com/office/2006/metadata/properties" ma:root="true" ma:fieldsID="bd2550ab3e61007b1e319434c4bcd2b0" ns2:_="" ns3:_="">
    <xsd:import namespace="26229f58-c9a8-40bf-a879-2b2034bba906"/>
    <xsd:import namespace="943ace97-7f5b-41a1-a752-08d3caf9b3d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29f58-c9a8-40bf-a879-2b2034bba90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3ace97-7f5b-41a1-a752-08d3caf9b3d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20D3B4-2EC2-4D6C-830C-0740F9D8915D}">
  <ds:schemaRefs>
    <ds:schemaRef ds:uri="http://schemas.microsoft.com/sharepoint/v3/contenttype/forms"/>
  </ds:schemaRefs>
</ds:datastoreItem>
</file>

<file path=customXml/itemProps2.xml><?xml version="1.0" encoding="utf-8"?>
<ds:datastoreItem xmlns:ds="http://schemas.openxmlformats.org/officeDocument/2006/customXml" ds:itemID="{BB570744-09E8-46B2-96A4-803D9E59ED64}">
  <ds:schemaRefs>
    <ds:schemaRef ds:uri="http://purl.org/dc/dcmityp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terms/"/>
    <ds:schemaRef ds:uri="943ace97-7f5b-41a1-a752-08d3caf9b3df"/>
    <ds:schemaRef ds:uri="http://schemas.microsoft.com/office/infopath/2007/PartnerControls"/>
    <ds:schemaRef ds:uri="26229f58-c9a8-40bf-a879-2b2034bba906"/>
    <ds:schemaRef ds:uri="http://www.w3.org/XML/1998/namespace"/>
  </ds:schemaRefs>
</ds:datastoreItem>
</file>

<file path=customXml/itemProps3.xml><?xml version="1.0" encoding="utf-8"?>
<ds:datastoreItem xmlns:ds="http://schemas.openxmlformats.org/officeDocument/2006/customXml" ds:itemID="{E0F06F17-5100-488F-924B-9EDB92B9D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229f58-c9a8-40bf-a879-2b2034bba906"/>
    <ds:schemaRef ds:uri="943ace97-7f5b-41a1-a752-08d3caf9b3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29963</TotalTime>
  <Words>2936</Words>
  <Application>Microsoft Office PowerPoint</Application>
  <PresentationFormat>Widescreen</PresentationFormat>
  <Paragraphs>508</Paragraphs>
  <Slides>47</Slides>
  <Notes>40</Notes>
  <HiddenSlides>2</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8" baseType="lpstr">
      <vt:lpstr>Arial</vt:lpstr>
      <vt:lpstr>Arial Black</vt:lpstr>
      <vt:lpstr>Calibri</vt:lpstr>
      <vt:lpstr>Metric</vt:lpstr>
      <vt:lpstr>MetricHPE</vt:lpstr>
      <vt:lpstr>MetricHPE Black</vt:lpstr>
      <vt:lpstr>Permanent Marker</vt:lpstr>
      <vt:lpstr>Roboto Mono</vt:lpstr>
      <vt:lpstr>HPE_Standard_Arial_16x9_v4</vt:lpstr>
      <vt:lpstr>2_HPE_Standard_Arial_16x9_v4</vt:lpstr>
      <vt:lpstr>think-cell Slide</vt:lpstr>
      <vt:lpstr>DevOps and Frontend Open Source for Enterprise</vt:lpstr>
      <vt:lpstr>Agenda</vt:lpstr>
      <vt:lpstr>What is Grommet?</vt:lpstr>
      <vt:lpstr>Inclusive Design</vt:lpstr>
      <vt:lpstr>Styled Components</vt:lpstr>
      <vt:lpstr>Theming</vt:lpstr>
      <vt:lpstr>Grommet Components</vt:lpstr>
      <vt:lpstr>Layout</vt:lpstr>
      <vt:lpstr>Controls</vt:lpstr>
      <vt:lpstr>Visualizations</vt:lpstr>
      <vt:lpstr>Grommet Storybook</vt:lpstr>
      <vt:lpstr>PowerPoint Presentation</vt:lpstr>
      <vt:lpstr>Grommet Code Sandbox</vt:lpstr>
      <vt:lpstr>PowerPoint Presentation</vt:lpstr>
      <vt:lpstr>Who’s using Grommet?</vt:lpstr>
      <vt:lpstr>HPEDEV</vt:lpstr>
      <vt:lpstr>PowerPoint Presentation</vt:lpstr>
      <vt:lpstr>Community</vt:lpstr>
      <vt:lpstr>What’s next?</vt:lpstr>
      <vt:lpstr>Questions?</vt:lpstr>
      <vt:lpstr>As a Service</vt:lpstr>
      <vt:lpstr>PowerPoint Presentation</vt:lpstr>
      <vt:lpstr>Why Open Service Broker API </vt:lpstr>
      <vt:lpstr>Open Service Broker (OSB)</vt:lpstr>
      <vt:lpstr>PowerPoint Presentation</vt:lpstr>
      <vt:lpstr>Registering a Service Broker</vt:lpstr>
      <vt:lpstr>Creating a Service</vt:lpstr>
      <vt:lpstr>Binding a Service</vt:lpstr>
      <vt:lpstr>UnBinding a Service</vt:lpstr>
      <vt:lpstr>Deprovision Instance</vt:lpstr>
      <vt:lpstr>Questions?</vt:lpstr>
      <vt:lpstr>K8 Service Catalog </vt:lpstr>
      <vt:lpstr>Services and Service Plans </vt:lpstr>
      <vt:lpstr>Register Grommet Broker</vt:lpstr>
      <vt:lpstr>Grommet Services and Plans</vt:lpstr>
      <vt:lpstr>Provisioning a new Instance </vt:lpstr>
      <vt:lpstr>Provision Grommet Instance</vt:lpstr>
      <vt:lpstr>Provision Grommet Instance</vt:lpstr>
      <vt:lpstr>Binding to a Managed Service </vt:lpstr>
      <vt:lpstr>Binding Grommet Instance</vt:lpstr>
      <vt:lpstr>Mapping the Connection Creds</vt:lpstr>
      <vt:lpstr>Reading Secrets</vt:lpstr>
      <vt:lpstr>Access the application</vt:lpstr>
      <vt:lpstr>Demo</vt:lpstr>
      <vt:lpstr>References</vt:lpstr>
      <vt:lpstr>Rate today ’s session</vt:lpstr>
      <vt:lpstr>Thanks!</vt:lpstr>
    </vt:vector>
  </TitlesOfParts>
  <Company>Hewlett 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Happening</dc:title>
  <dc:creator>Brown, Chris (SDCG UX)</dc:creator>
  <cp:lastModifiedBy>Sareddy, pramod reddy</cp:lastModifiedBy>
  <cp:revision>326</cp:revision>
  <dcterms:created xsi:type="dcterms:W3CDTF">2017-03-01T03:37:21Z</dcterms:created>
  <dcterms:modified xsi:type="dcterms:W3CDTF">2019-07-17T05:20:50Z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y fmtid="{D5CDD505-2E9C-101B-9397-08002B2CF9AE}" pid="5" name="ContentTypeId">
    <vt:lpwstr>0x0101007D3D263DFB6DA041AAFBAFC539B7890D</vt:lpwstr>
  </property>
</Properties>
</file>